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95" r:id="rId10"/>
    <p:sldId id="266" r:id="rId11"/>
    <p:sldId id="267" r:id="rId12"/>
    <p:sldId id="265" r:id="rId13"/>
    <p:sldId id="299" r:id="rId14"/>
    <p:sldId id="298" r:id="rId15"/>
    <p:sldId id="300" r:id="rId16"/>
    <p:sldId id="268" r:id="rId17"/>
    <p:sldId id="272" r:id="rId18"/>
    <p:sldId id="273" r:id="rId19"/>
    <p:sldId id="278" r:id="rId20"/>
    <p:sldId id="279" r:id="rId21"/>
    <p:sldId id="296" r:id="rId22"/>
    <p:sldId id="297" r:id="rId23"/>
    <p:sldId id="287" r:id="rId24"/>
    <p:sldId id="289" r:id="rId25"/>
    <p:sldId id="288" r:id="rId26"/>
    <p:sldId id="290" r:id="rId27"/>
    <p:sldId id="291" r:id="rId28"/>
    <p:sldId id="292" r:id="rId29"/>
    <p:sldId id="294"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71" autoAdjust="0"/>
    <p:restoredTop sz="94660"/>
  </p:normalViewPr>
  <p:slideViewPr>
    <p:cSldViewPr snapToGrid="0">
      <p:cViewPr varScale="1">
        <p:scale>
          <a:sx n="135" d="100"/>
          <a:sy n="135" d="100"/>
        </p:scale>
        <p:origin x="2273" y="10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84C7E-8ECE-4AA4-9BDD-DAC11BCAE98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CEC234E-B7AF-4783-ACE7-14F2B82D06D4}">
      <dgm:prSet/>
      <dgm:spPr/>
      <dgm:t>
        <a:bodyPr/>
        <a:lstStyle/>
        <a:p>
          <a:r>
            <a:rPr lang="en-AU"/>
            <a:t>The City of Greater Geraldton is a local government constituted under the </a:t>
          </a:r>
          <a:r>
            <a:rPr lang="en-AU" i="1"/>
            <a:t>Local Government Act (1995).</a:t>
          </a:r>
          <a:endParaRPr lang="en-US"/>
        </a:p>
      </dgm:t>
    </dgm:pt>
    <dgm:pt modelId="{228800CE-EBF0-4906-8653-7CEC6F2F147D}" type="parTrans" cxnId="{118CC8A5-DC04-4112-A2C4-CC7DB0B3DFBA}">
      <dgm:prSet/>
      <dgm:spPr/>
      <dgm:t>
        <a:bodyPr/>
        <a:lstStyle/>
        <a:p>
          <a:endParaRPr lang="en-US"/>
        </a:p>
      </dgm:t>
    </dgm:pt>
    <dgm:pt modelId="{B51A550F-5071-4061-9538-C9EF31F4D7BA}" type="sibTrans" cxnId="{118CC8A5-DC04-4112-A2C4-CC7DB0B3DFBA}">
      <dgm:prSet/>
      <dgm:spPr/>
      <dgm:t>
        <a:bodyPr/>
        <a:lstStyle/>
        <a:p>
          <a:endParaRPr lang="en-US"/>
        </a:p>
      </dgm:t>
    </dgm:pt>
    <dgm:pt modelId="{184370A1-2721-496E-833C-89CC4457270E}">
      <dgm:prSet/>
      <dgm:spPr/>
      <dgm:t>
        <a:bodyPr/>
        <a:lstStyle/>
        <a:p>
          <a:r>
            <a:rPr lang="en-AU"/>
            <a:t>It is responsible for providing key services and functions as required under legislation determined by the Parliament of the state of Western Australia.</a:t>
          </a:r>
          <a:endParaRPr lang="en-US"/>
        </a:p>
      </dgm:t>
    </dgm:pt>
    <dgm:pt modelId="{8F5F001F-C78C-4A38-BD04-6D6556D4B255}" type="parTrans" cxnId="{F2F215B9-385F-4927-B24E-2B7D170D3490}">
      <dgm:prSet/>
      <dgm:spPr/>
      <dgm:t>
        <a:bodyPr/>
        <a:lstStyle/>
        <a:p>
          <a:endParaRPr lang="en-US"/>
        </a:p>
      </dgm:t>
    </dgm:pt>
    <dgm:pt modelId="{CEAAFE2B-9144-48FF-8244-6653FED67D9C}" type="sibTrans" cxnId="{F2F215B9-385F-4927-B24E-2B7D170D3490}">
      <dgm:prSet/>
      <dgm:spPr/>
      <dgm:t>
        <a:bodyPr/>
        <a:lstStyle/>
        <a:p>
          <a:endParaRPr lang="en-US"/>
        </a:p>
      </dgm:t>
    </dgm:pt>
    <dgm:pt modelId="{E39E0714-C94A-448E-8D74-276238B33672}" type="pres">
      <dgm:prSet presAssocID="{9B584C7E-8ECE-4AA4-9BDD-DAC11BCAE982}" presName="hierChild1" presStyleCnt="0">
        <dgm:presLayoutVars>
          <dgm:chPref val="1"/>
          <dgm:dir/>
          <dgm:animOne val="branch"/>
          <dgm:animLvl val="lvl"/>
          <dgm:resizeHandles/>
        </dgm:presLayoutVars>
      </dgm:prSet>
      <dgm:spPr/>
    </dgm:pt>
    <dgm:pt modelId="{AE35CE1C-4D18-4397-B466-BF320BA94873}" type="pres">
      <dgm:prSet presAssocID="{8CEC234E-B7AF-4783-ACE7-14F2B82D06D4}" presName="hierRoot1" presStyleCnt="0"/>
      <dgm:spPr/>
    </dgm:pt>
    <dgm:pt modelId="{4F2CD9AD-17E6-4340-9797-E1A99B60E5A1}" type="pres">
      <dgm:prSet presAssocID="{8CEC234E-B7AF-4783-ACE7-14F2B82D06D4}" presName="composite" presStyleCnt="0"/>
      <dgm:spPr/>
    </dgm:pt>
    <dgm:pt modelId="{870AE366-90E8-405F-813E-CB93D0FC6608}" type="pres">
      <dgm:prSet presAssocID="{8CEC234E-B7AF-4783-ACE7-14F2B82D06D4}" presName="background" presStyleLbl="node0" presStyleIdx="0" presStyleCnt="2"/>
      <dgm:spPr/>
    </dgm:pt>
    <dgm:pt modelId="{4D0CCD4A-A7AD-4861-B35A-5BFED05B55E3}" type="pres">
      <dgm:prSet presAssocID="{8CEC234E-B7AF-4783-ACE7-14F2B82D06D4}" presName="text" presStyleLbl="fgAcc0" presStyleIdx="0" presStyleCnt="2">
        <dgm:presLayoutVars>
          <dgm:chPref val="3"/>
        </dgm:presLayoutVars>
      </dgm:prSet>
      <dgm:spPr/>
    </dgm:pt>
    <dgm:pt modelId="{06B72B70-555A-42A8-BEFB-2C6C75743CFA}" type="pres">
      <dgm:prSet presAssocID="{8CEC234E-B7AF-4783-ACE7-14F2B82D06D4}" presName="hierChild2" presStyleCnt="0"/>
      <dgm:spPr/>
    </dgm:pt>
    <dgm:pt modelId="{86CA4761-65EA-41D5-8069-15518DD09ABA}" type="pres">
      <dgm:prSet presAssocID="{184370A1-2721-496E-833C-89CC4457270E}" presName="hierRoot1" presStyleCnt="0"/>
      <dgm:spPr/>
    </dgm:pt>
    <dgm:pt modelId="{C2F250A1-CA8B-41EF-81A0-F9C221A179A9}" type="pres">
      <dgm:prSet presAssocID="{184370A1-2721-496E-833C-89CC4457270E}" presName="composite" presStyleCnt="0"/>
      <dgm:spPr/>
    </dgm:pt>
    <dgm:pt modelId="{028BDCD0-58C5-481E-AFAB-F357B89E1E48}" type="pres">
      <dgm:prSet presAssocID="{184370A1-2721-496E-833C-89CC4457270E}" presName="background" presStyleLbl="node0" presStyleIdx="1" presStyleCnt="2"/>
      <dgm:spPr/>
    </dgm:pt>
    <dgm:pt modelId="{D4D01E65-362E-490A-87B2-A9E9F969384A}" type="pres">
      <dgm:prSet presAssocID="{184370A1-2721-496E-833C-89CC4457270E}" presName="text" presStyleLbl="fgAcc0" presStyleIdx="1" presStyleCnt="2">
        <dgm:presLayoutVars>
          <dgm:chPref val="3"/>
        </dgm:presLayoutVars>
      </dgm:prSet>
      <dgm:spPr/>
    </dgm:pt>
    <dgm:pt modelId="{407C5612-ED48-4FB5-ABC7-DA1A83B3D662}" type="pres">
      <dgm:prSet presAssocID="{184370A1-2721-496E-833C-89CC4457270E}" presName="hierChild2" presStyleCnt="0"/>
      <dgm:spPr/>
    </dgm:pt>
  </dgm:ptLst>
  <dgm:cxnLst>
    <dgm:cxn modelId="{C6F18C65-5ED5-46E0-A5BD-10EB59BADD7A}" type="presOf" srcId="{8CEC234E-B7AF-4783-ACE7-14F2B82D06D4}" destId="{4D0CCD4A-A7AD-4861-B35A-5BFED05B55E3}" srcOrd="0" destOrd="0" presId="urn:microsoft.com/office/officeart/2005/8/layout/hierarchy1"/>
    <dgm:cxn modelId="{2627CF51-8C35-49DD-9D4A-80BCC4B2FC74}" type="presOf" srcId="{184370A1-2721-496E-833C-89CC4457270E}" destId="{D4D01E65-362E-490A-87B2-A9E9F969384A}" srcOrd="0" destOrd="0" presId="urn:microsoft.com/office/officeart/2005/8/layout/hierarchy1"/>
    <dgm:cxn modelId="{118CC8A5-DC04-4112-A2C4-CC7DB0B3DFBA}" srcId="{9B584C7E-8ECE-4AA4-9BDD-DAC11BCAE982}" destId="{8CEC234E-B7AF-4783-ACE7-14F2B82D06D4}" srcOrd="0" destOrd="0" parTransId="{228800CE-EBF0-4906-8653-7CEC6F2F147D}" sibTransId="{B51A550F-5071-4061-9538-C9EF31F4D7BA}"/>
    <dgm:cxn modelId="{F2F215B9-385F-4927-B24E-2B7D170D3490}" srcId="{9B584C7E-8ECE-4AA4-9BDD-DAC11BCAE982}" destId="{184370A1-2721-496E-833C-89CC4457270E}" srcOrd="1" destOrd="0" parTransId="{8F5F001F-C78C-4A38-BD04-6D6556D4B255}" sibTransId="{CEAAFE2B-9144-48FF-8244-6653FED67D9C}"/>
    <dgm:cxn modelId="{ACD001C1-20A2-4C3F-8F99-9478203BB6C2}" type="presOf" srcId="{9B584C7E-8ECE-4AA4-9BDD-DAC11BCAE982}" destId="{E39E0714-C94A-448E-8D74-276238B33672}" srcOrd="0" destOrd="0" presId="urn:microsoft.com/office/officeart/2005/8/layout/hierarchy1"/>
    <dgm:cxn modelId="{0AE676C3-B5A4-4878-8748-652DC7BB57FE}" type="presParOf" srcId="{E39E0714-C94A-448E-8D74-276238B33672}" destId="{AE35CE1C-4D18-4397-B466-BF320BA94873}" srcOrd="0" destOrd="0" presId="urn:microsoft.com/office/officeart/2005/8/layout/hierarchy1"/>
    <dgm:cxn modelId="{61049128-8843-4478-8BB0-84A1A897C24A}" type="presParOf" srcId="{AE35CE1C-4D18-4397-B466-BF320BA94873}" destId="{4F2CD9AD-17E6-4340-9797-E1A99B60E5A1}" srcOrd="0" destOrd="0" presId="urn:microsoft.com/office/officeart/2005/8/layout/hierarchy1"/>
    <dgm:cxn modelId="{D9C0B67A-E750-4523-9A4B-5A7A0256566C}" type="presParOf" srcId="{4F2CD9AD-17E6-4340-9797-E1A99B60E5A1}" destId="{870AE366-90E8-405F-813E-CB93D0FC6608}" srcOrd="0" destOrd="0" presId="urn:microsoft.com/office/officeart/2005/8/layout/hierarchy1"/>
    <dgm:cxn modelId="{ED272241-6F4F-4A91-845A-26DDA6D6B56B}" type="presParOf" srcId="{4F2CD9AD-17E6-4340-9797-E1A99B60E5A1}" destId="{4D0CCD4A-A7AD-4861-B35A-5BFED05B55E3}" srcOrd="1" destOrd="0" presId="urn:microsoft.com/office/officeart/2005/8/layout/hierarchy1"/>
    <dgm:cxn modelId="{22EB756A-4733-4C10-8AC3-A92112A1B2C9}" type="presParOf" srcId="{AE35CE1C-4D18-4397-B466-BF320BA94873}" destId="{06B72B70-555A-42A8-BEFB-2C6C75743CFA}" srcOrd="1" destOrd="0" presId="urn:microsoft.com/office/officeart/2005/8/layout/hierarchy1"/>
    <dgm:cxn modelId="{1D98571F-2F20-4CAE-8F8C-D10198DCF012}" type="presParOf" srcId="{E39E0714-C94A-448E-8D74-276238B33672}" destId="{86CA4761-65EA-41D5-8069-15518DD09ABA}" srcOrd="1" destOrd="0" presId="urn:microsoft.com/office/officeart/2005/8/layout/hierarchy1"/>
    <dgm:cxn modelId="{ECBB5437-5154-4E45-9ECF-78F4B47863EF}" type="presParOf" srcId="{86CA4761-65EA-41D5-8069-15518DD09ABA}" destId="{C2F250A1-CA8B-41EF-81A0-F9C221A179A9}" srcOrd="0" destOrd="0" presId="urn:microsoft.com/office/officeart/2005/8/layout/hierarchy1"/>
    <dgm:cxn modelId="{FA1DB82A-A83E-4BCC-86D6-079707A2845D}" type="presParOf" srcId="{C2F250A1-CA8B-41EF-81A0-F9C221A179A9}" destId="{028BDCD0-58C5-481E-AFAB-F357B89E1E48}" srcOrd="0" destOrd="0" presId="urn:microsoft.com/office/officeart/2005/8/layout/hierarchy1"/>
    <dgm:cxn modelId="{C09299E0-30B6-43E1-8514-85081897E6AA}" type="presParOf" srcId="{C2F250A1-CA8B-41EF-81A0-F9C221A179A9}" destId="{D4D01E65-362E-490A-87B2-A9E9F969384A}" srcOrd="1" destOrd="0" presId="urn:microsoft.com/office/officeart/2005/8/layout/hierarchy1"/>
    <dgm:cxn modelId="{85FE730C-6E49-4ABC-A5FB-C33F54836D45}" type="presParOf" srcId="{86CA4761-65EA-41D5-8069-15518DD09ABA}" destId="{407C5612-ED48-4FB5-ABC7-DA1A83B3D66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99AEE3-36D5-44E2-B3CA-4455BAAC403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78B1C29D-5EDC-4D75-B30A-26FCEA28B54E}">
      <dgm:prSet custT="1"/>
      <dgm:spPr/>
      <dgm:t>
        <a:bodyPr/>
        <a:lstStyle/>
        <a:p>
          <a:r>
            <a:rPr lang="en-AU" sz="4400" dirty="0"/>
            <a:t>A local government is constituted of two distinct functional areas being:</a:t>
          </a:r>
          <a:endParaRPr lang="en-US" sz="4400" dirty="0"/>
        </a:p>
      </dgm:t>
    </dgm:pt>
    <dgm:pt modelId="{6D147DFE-1179-4A3E-B221-A034144F7BDD}" type="parTrans" cxnId="{D07BDCCE-9746-46B8-BF12-BB0ED1341A1F}">
      <dgm:prSet/>
      <dgm:spPr/>
      <dgm:t>
        <a:bodyPr/>
        <a:lstStyle/>
        <a:p>
          <a:endParaRPr lang="en-US" sz="1400"/>
        </a:p>
      </dgm:t>
    </dgm:pt>
    <dgm:pt modelId="{1C567076-9C87-4511-9D8F-876C2C256A48}" type="sibTrans" cxnId="{D07BDCCE-9746-46B8-BF12-BB0ED1341A1F}">
      <dgm:prSet/>
      <dgm:spPr/>
      <dgm:t>
        <a:bodyPr/>
        <a:lstStyle/>
        <a:p>
          <a:endParaRPr lang="en-US" sz="1400"/>
        </a:p>
      </dgm:t>
    </dgm:pt>
    <dgm:pt modelId="{4A18F052-624C-4BFB-A465-F1149CB4DFF3}">
      <dgm:prSet custT="1"/>
      <dgm:spPr/>
      <dgm:t>
        <a:bodyPr/>
        <a:lstStyle/>
        <a:p>
          <a:r>
            <a:rPr lang="en-AU" sz="3200"/>
            <a:t>The </a:t>
          </a:r>
          <a:r>
            <a:rPr lang="en-AU" sz="3200" b="1"/>
            <a:t>council</a:t>
          </a:r>
          <a:r>
            <a:rPr lang="en-AU" sz="3200"/>
            <a:t> who are democratically elected (by residents and ratepayers).</a:t>
          </a:r>
          <a:endParaRPr lang="en-US" sz="3200"/>
        </a:p>
      </dgm:t>
    </dgm:pt>
    <dgm:pt modelId="{2B3A6D6D-75AE-4033-A261-2214C0B28FF0}" type="parTrans" cxnId="{6F6A6446-E5E7-4D3C-9780-FF4C6C6ACF92}">
      <dgm:prSet/>
      <dgm:spPr/>
      <dgm:t>
        <a:bodyPr/>
        <a:lstStyle/>
        <a:p>
          <a:endParaRPr lang="en-US" sz="1400"/>
        </a:p>
      </dgm:t>
    </dgm:pt>
    <dgm:pt modelId="{BDA7DF6C-8B4D-45DD-8861-B5FCE105C6E9}" type="sibTrans" cxnId="{6F6A6446-E5E7-4D3C-9780-FF4C6C6ACF92}">
      <dgm:prSet/>
      <dgm:spPr/>
      <dgm:t>
        <a:bodyPr/>
        <a:lstStyle/>
        <a:p>
          <a:endParaRPr lang="en-US" sz="1400"/>
        </a:p>
      </dgm:t>
    </dgm:pt>
    <dgm:pt modelId="{0E4A4C75-5C5F-4B78-A835-07DAD49AA617}">
      <dgm:prSet custT="1"/>
      <dgm:spPr/>
      <dgm:t>
        <a:bodyPr/>
        <a:lstStyle/>
        <a:p>
          <a:r>
            <a:rPr lang="en-AU" sz="3200"/>
            <a:t>The </a:t>
          </a:r>
          <a:r>
            <a:rPr lang="en-AU" sz="3200" b="1"/>
            <a:t>Chief Executive Officer </a:t>
          </a:r>
          <a:r>
            <a:rPr lang="en-AU" sz="3200"/>
            <a:t>who is appointed by the council and is responsible for the implementation of council policy and strategy, delivery of services and day to day management.</a:t>
          </a:r>
          <a:endParaRPr lang="en-US" sz="3200"/>
        </a:p>
      </dgm:t>
    </dgm:pt>
    <dgm:pt modelId="{761D321D-14BA-480A-B588-FA430809D390}" type="parTrans" cxnId="{85F39C97-A487-4FF4-B8ED-4750AFBFCBB2}">
      <dgm:prSet/>
      <dgm:spPr/>
      <dgm:t>
        <a:bodyPr/>
        <a:lstStyle/>
        <a:p>
          <a:endParaRPr lang="en-US" sz="1400"/>
        </a:p>
      </dgm:t>
    </dgm:pt>
    <dgm:pt modelId="{7B8E00DA-EB31-481A-AFEB-675BC217CE78}" type="sibTrans" cxnId="{85F39C97-A487-4FF4-B8ED-4750AFBFCBB2}">
      <dgm:prSet/>
      <dgm:spPr/>
      <dgm:t>
        <a:bodyPr/>
        <a:lstStyle/>
        <a:p>
          <a:endParaRPr lang="en-US" sz="1400"/>
        </a:p>
      </dgm:t>
    </dgm:pt>
    <dgm:pt modelId="{F9B415EC-C15E-4322-9EC4-BFC0A1C8BC73}" type="pres">
      <dgm:prSet presAssocID="{9599AEE3-36D5-44E2-B3CA-4455BAAC403F}" presName="linear" presStyleCnt="0">
        <dgm:presLayoutVars>
          <dgm:animLvl val="lvl"/>
          <dgm:resizeHandles val="exact"/>
        </dgm:presLayoutVars>
      </dgm:prSet>
      <dgm:spPr/>
    </dgm:pt>
    <dgm:pt modelId="{6CF9FB10-9A8C-42BC-A304-248A108BF76C}" type="pres">
      <dgm:prSet presAssocID="{78B1C29D-5EDC-4D75-B30A-26FCEA28B54E}" presName="parentText" presStyleLbl="node1" presStyleIdx="0" presStyleCnt="1" custLinFactNeighborX="-54" custLinFactNeighborY="-1372">
        <dgm:presLayoutVars>
          <dgm:chMax val="0"/>
          <dgm:bulletEnabled val="1"/>
        </dgm:presLayoutVars>
      </dgm:prSet>
      <dgm:spPr/>
    </dgm:pt>
    <dgm:pt modelId="{616FD724-F205-4BFA-BE31-58C98895755D}" type="pres">
      <dgm:prSet presAssocID="{78B1C29D-5EDC-4D75-B30A-26FCEA28B54E}" presName="childText" presStyleLbl="revTx" presStyleIdx="0" presStyleCnt="1">
        <dgm:presLayoutVars>
          <dgm:bulletEnabled val="1"/>
        </dgm:presLayoutVars>
      </dgm:prSet>
      <dgm:spPr/>
    </dgm:pt>
  </dgm:ptLst>
  <dgm:cxnLst>
    <dgm:cxn modelId="{E9664E3D-63E8-423D-BF61-B9F0B7A33858}" type="presOf" srcId="{0E4A4C75-5C5F-4B78-A835-07DAD49AA617}" destId="{616FD724-F205-4BFA-BE31-58C98895755D}" srcOrd="0" destOrd="1" presId="urn:microsoft.com/office/officeart/2005/8/layout/vList2"/>
    <dgm:cxn modelId="{6F6A6446-E5E7-4D3C-9780-FF4C6C6ACF92}" srcId="{78B1C29D-5EDC-4D75-B30A-26FCEA28B54E}" destId="{4A18F052-624C-4BFB-A465-F1149CB4DFF3}" srcOrd="0" destOrd="0" parTransId="{2B3A6D6D-75AE-4033-A261-2214C0B28FF0}" sibTransId="{BDA7DF6C-8B4D-45DD-8861-B5FCE105C6E9}"/>
    <dgm:cxn modelId="{4B03354F-6537-44D9-A2DB-E3EA1C86706B}" type="presOf" srcId="{78B1C29D-5EDC-4D75-B30A-26FCEA28B54E}" destId="{6CF9FB10-9A8C-42BC-A304-248A108BF76C}" srcOrd="0" destOrd="0" presId="urn:microsoft.com/office/officeart/2005/8/layout/vList2"/>
    <dgm:cxn modelId="{05E2668D-1783-4EA3-B778-D36A51897C02}" type="presOf" srcId="{9599AEE3-36D5-44E2-B3CA-4455BAAC403F}" destId="{F9B415EC-C15E-4322-9EC4-BFC0A1C8BC73}" srcOrd="0" destOrd="0" presId="urn:microsoft.com/office/officeart/2005/8/layout/vList2"/>
    <dgm:cxn modelId="{85F39C97-A487-4FF4-B8ED-4750AFBFCBB2}" srcId="{78B1C29D-5EDC-4D75-B30A-26FCEA28B54E}" destId="{0E4A4C75-5C5F-4B78-A835-07DAD49AA617}" srcOrd="1" destOrd="0" parTransId="{761D321D-14BA-480A-B588-FA430809D390}" sibTransId="{7B8E00DA-EB31-481A-AFEB-675BC217CE78}"/>
    <dgm:cxn modelId="{D07BDCCE-9746-46B8-BF12-BB0ED1341A1F}" srcId="{9599AEE3-36D5-44E2-B3CA-4455BAAC403F}" destId="{78B1C29D-5EDC-4D75-B30A-26FCEA28B54E}" srcOrd="0" destOrd="0" parTransId="{6D147DFE-1179-4A3E-B221-A034144F7BDD}" sibTransId="{1C567076-9C87-4511-9D8F-876C2C256A48}"/>
    <dgm:cxn modelId="{943F99D6-BFA0-4032-8413-D30050E0AD36}" type="presOf" srcId="{4A18F052-624C-4BFB-A465-F1149CB4DFF3}" destId="{616FD724-F205-4BFA-BE31-58C98895755D}" srcOrd="0" destOrd="0" presId="urn:microsoft.com/office/officeart/2005/8/layout/vList2"/>
    <dgm:cxn modelId="{27B4BA32-C7F3-41F7-8E8D-15356F05D3E7}" type="presParOf" srcId="{F9B415EC-C15E-4322-9EC4-BFC0A1C8BC73}" destId="{6CF9FB10-9A8C-42BC-A304-248A108BF76C}" srcOrd="0" destOrd="0" presId="urn:microsoft.com/office/officeart/2005/8/layout/vList2"/>
    <dgm:cxn modelId="{59209BB9-B49C-4CF4-B9FD-9233F4ADA892}" type="presParOf" srcId="{F9B415EC-C15E-4322-9EC4-BFC0A1C8BC73}" destId="{616FD724-F205-4BFA-BE31-58C98895755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DE8BC6-2659-41EA-ABFF-6C387C2BA4F1}" type="doc">
      <dgm:prSet loTypeId="urn:microsoft.com/office/officeart/2016/7/layout/BasicLinearProcessNumbered" loCatId="process" qsTypeId="urn:microsoft.com/office/officeart/2005/8/quickstyle/simple5" qsCatId="simple" csTypeId="urn:microsoft.com/office/officeart/2005/8/colors/colorful2" csCatId="colorful"/>
      <dgm:spPr/>
      <dgm:t>
        <a:bodyPr/>
        <a:lstStyle/>
        <a:p>
          <a:endParaRPr lang="en-US"/>
        </a:p>
      </dgm:t>
    </dgm:pt>
    <dgm:pt modelId="{C572ED8F-B641-4461-80C2-20D481373F10}">
      <dgm:prSet/>
      <dgm:spPr/>
      <dgm:t>
        <a:bodyPr/>
        <a:lstStyle/>
        <a:p>
          <a:r>
            <a:rPr lang="en-AU"/>
            <a:t>Focus must be Strategic – needs of CURRENT  and FUTURE generations.</a:t>
          </a:r>
          <a:endParaRPr lang="en-US"/>
        </a:p>
      </dgm:t>
    </dgm:pt>
    <dgm:pt modelId="{C34E3133-6A96-44FA-93FE-43468BE8F928}" type="parTrans" cxnId="{6B31A0A7-C032-4511-82C9-A6CEA53E6311}">
      <dgm:prSet/>
      <dgm:spPr/>
      <dgm:t>
        <a:bodyPr/>
        <a:lstStyle/>
        <a:p>
          <a:endParaRPr lang="en-US"/>
        </a:p>
      </dgm:t>
    </dgm:pt>
    <dgm:pt modelId="{2C68FC75-A3AB-40C8-990B-33E812219F2B}" type="sibTrans" cxnId="{6B31A0A7-C032-4511-82C9-A6CEA53E6311}">
      <dgm:prSet phldrT="1" phldr="0"/>
      <dgm:spPr/>
      <dgm:t>
        <a:bodyPr/>
        <a:lstStyle/>
        <a:p>
          <a:r>
            <a:rPr lang="en-US"/>
            <a:t>1</a:t>
          </a:r>
        </a:p>
      </dgm:t>
    </dgm:pt>
    <dgm:pt modelId="{96A1D22C-0C04-4920-8620-540ED3C8CAC8}">
      <dgm:prSet/>
      <dgm:spPr/>
      <dgm:t>
        <a:bodyPr/>
        <a:lstStyle/>
        <a:p>
          <a:r>
            <a:rPr lang="en-AU"/>
            <a:t>Focus must be Balanced - Society, Environment, Economy</a:t>
          </a:r>
          <a:endParaRPr lang="en-US"/>
        </a:p>
      </dgm:t>
    </dgm:pt>
    <dgm:pt modelId="{8D6174CF-347B-4DD8-A622-F9CF3C2D17B3}" type="parTrans" cxnId="{EF521F01-CD73-42D3-8B0D-AACBC88345AD}">
      <dgm:prSet/>
      <dgm:spPr/>
      <dgm:t>
        <a:bodyPr/>
        <a:lstStyle/>
        <a:p>
          <a:endParaRPr lang="en-US"/>
        </a:p>
      </dgm:t>
    </dgm:pt>
    <dgm:pt modelId="{536351BE-6C50-4D9C-95B7-9637A0C18770}" type="sibTrans" cxnId="{EF521F01-CD73-42D3-8B0D-AACBC88345AD}">
      <dgm:prSet phldrT="2" phldr="0"/>
      <dgm:spPr/>
      <dgm:t>
        <a:bodyPr/>
        <a:lstStyle/>
        <a:p>
          <a:r>
            <a:rPr lang="en-US"/>
            <a:t>2</a:t>
          </a:r>
        </a:p>
      </dgm:t>
    </dgm:pt>
    <dgm:pt modelId="{93611BC4-95D6-423C-9053-0A1EA7463A6A}">
      <dgm:prSet/>
      <dgm:spPr/>
      <dgm:t>
        <a:bodyPr/>
        <a:lstStyle/>
        <a:p>
          <a:r>
            <a:rPr lang="en-AU" dirty="0"/>
            <a:t>Focus needs to ensure robust Governance is in place</a:t>
          </a:r>
          <a:endParaRPr lang="en-US" dirty="0"/>
        </a:p>
      </dgm:t>
    </dgm:pt>
    <dgm:pt modelId="{5062BEB2-5643-4C7D-BD69-46DBDC49B4BC}" type="parTrans" cxnId="{A40B5DA6-DD99-4B65-BA11-347D1B5958E2}">
      <dgm:prSet/>
      <dgm:spPr/>
      <dgm:t>
        <a:bodyPr/>
        <a:lstStyle/>
        <a:p>
          <a:endParaRPr lang="en-US"/>
        </a:p>
      </dgm:t>
    </dgm:pt>
    <dgm:pt modelId="{52E7D9E2-58FD-41D9-8168-AD947B30C192}" type="sibTrans" cxnId="{A40B5DA6-DD99-4B65-BA11-347D1B5958E2}">
      <dgm:prSet phldrT="3" phldr="0"/>
      <dgm:spPr/>
      <dgm:t>
        <a:bodyPr/>
        <a:lstStyle/>
        <a:p>
          <a:r>
            <a:rPr lang="en-US"/>
            <a:t>3</a:t>
          </a:r>
        </a:p>
      </dgm:t>
    </dgm:pt>
    <dgm:pt modelId="{04C2790C-CFDD-497F-865F-76BB2708B14C}" type="pres">
      <dgm:prSet presAssocID="{ADDE8BC6-2659-41EA-ABFF-6C387C2BA4F1}" presName="Name0" presStyleCnt="0">
        <dgm:presLayoutVars>
          <dgm:animLvl val="lvl"/>
          <dgm:resizeHandles val="exact"/>
        </dgm:presLayoutVars>
      </dgm:prSet>
      <dgm:spPr/>
    </dgm:pt>
    <dgm:pt modelId="{EB409A11-0597-4CE7-AFA2-8D8F421965DB}" type="pres">
      <dgm:prSet presAssocID="{C572ED8F-B641-4461-80C2-20D481373F10}" presName="compositeNode" presStyleCnt="0">
        <dgm:presLayoutVars>
          <dgm:bulletEnabled val="1"/>
        </dgm:presLayoutVars>
      </dgm:prSet>
      <dgm:spPr/>
    </dgm:pt>
    <dgm:pt modelId="{9F67DD51-305D-4D9D-AFE0-B8B871353E6A}" type="pres">
      <dgm:prSet presAssocID="{C572ED8F-B641-4461-80C2-20D481373F10}" presName="bgRect" presStyleLbl="bgAccFollowNode1" presStyleIdx="0" presStyleCnt="3"/>
      <dgm:spPr/>
    </dgm:pt>
    <dgm:pt modelId="{E3AABCF9-8F40-4B34-A6E4-825185AAB060}" type="pres">
      <dgm:prSet presAssocID="{2C68FC75-A3AB-40C8-990B-33E812219F2B}" presName="sibTransNodeCircle" presStyleLbl="alignNode1" presStyleIdx="0" presStyleCnt="6">
        <dgm:presLayoutVars>
          <dgm:chMax val="0"/>
          <dgm:bulletEnabled/>
        </dgm:presLayoutVars>
      </dgm:prSet>
      <dgm:spPr/>
    </dgm:pt>
    <dgm:pt modelId="{35244F5B-2518-4D66-A501-5F4E42D13DB3}" type="pres">
      <dgm:prSet presAssocID="{C572ED8F-B641-4461-80C2-20D481373F10}" presName="bottomLine" presStyleLbl="alignNode1" presStyleIdx="1" presStyleCnt="6">
        <dgm:presLayoutVars/>
      </dgm:prSet>
      <dgm:spPr/>
    </dgm:pt>
    <dgm:pt modelId="{F68FA94C-8274-4339-8674-6AB730D7AF61}" type="pres">
      <dgm:prSet presAssocID="{C572ED8F-B641-4461-80C2-20D481373F10}" presName="nodeText" presStyleLbl="bgAccFollowNode1" presStyleIdx="0" presStyleCnt="3">
        <dgm:presLayoutVars>
          <dgm:bulletEnabled val="1"/>
        </dgm:presLayoutVars>
      </dgm:prSet>
      <dgm:spPr/>
    </dgm:pt>
    <dgm:pt modelId="{9E2D3DF7-4D2A-4E2F-A341-60B9B5890459}" type="pres">
      <dgm:prSet presAssocID="{2C68FC75-A3AB-40C8-990B-33E812219F2B}" presName="sibTrans" presStyleCnt="0"/>
      <dgm:spPr/>
    </dgm:pt>
    <dgm:pt modelId="{0AA07BF3-187A-4951-B380-9EC22E51D9C7}" type="pres">
      <dgm:prSet presAssocID="{96A1D22C-0C04-4920-8620-540ED3C8CAC8}" presName="compositeNode" presStyleCnt="0">
        <dgm:presLayoutVars>
          <dgm:bulletEnabled val="1"/>
        </dgm:presLayoutVars>
      </dgm:prSet>
      <dgm:spPr/>
    </dgm:pt>
    <dgm:pt modelId="{0AEC8FE4-01DC-4085-AB1E-4FDA8D8AEFEF}" type="pres">
      <dgm:prSet presAssocID="{96A1D22C-0C04-4920-8620-540ED3C8CAC8}" presName="bgRect" presStyleLbl="bgAccFollowNode1" presStyleIdx="1" presStyleCnt="3"/>
      <dgm:spPr/>
    </dgm:pt>
    <dgm:pt modelId="{5DA0992E-8ED8-4A37-B21E-736F19C02FA4}" type="pres">
      <dgm:prSet presAssocID="{536351BE-6C50-4D9C-95B7-9637A0C18770}" presName="sibTransNodeCircle" presStyleLbl="alignNode1" presStyleIdx="2" presStyleCnt="6">
        <dgm:presLayoutVars>
          <dgm:chMax val="0"/>
          <dgm:bulletEnabled/>
        </dgm:presLayoutVars>
      </dgm:prSet>
      <dgm:spPr/>
    </dgm:pt>
    <dgm:pt modelId="{69E3660A-340E-4162-949A-91FB8E38AD93}" type="pres">
      <dgm:prSet presAssocID="{96A1D22C-0C04-4920-8620-540ED3C8CAC8}" presName="bottomLine" presStyleLbl="alignNode1" presStyleIdx="3" presStyleCnt="6">
        <dgm:presLayoutVars/>
      </dgm:prSet>
      <dgm:spPr/>
    </dgm:pt>
    <dgm:pt modelId="{B595511C-AA94-4A14-B898-CBD1D3287468}" type="pres">
      <dgm:prSet presAssocID="{96A1D22C-0C04-4920-8620-540ED3C8CAC8}" presName="nodeText" presStyleLbl="bgAccFollowNode1" presStyleIdx="1" presStyleCnt="3">
        <dgm:presLayoutVars>
          <dgm:bulletEnabled val="1"/>
        </dgm:presLayoutVars>
      </dgm:prSet>
      <dgm:spPr/>
    </dgm:pt>
    <dgm:pt modelId="{9D0F2974-8B97-451A-9364-C39FC94A1BF6}" type="pres">
      <dgm:prSet presAssocID="{536351BE-6C50-4D9C-95B7-9637A0C18770}" presName="sibTrans" presStyleCnt="0"/>
      <dgm:spPr/>
    </dgm:pt>
    <dgm:pt modelId="{59CDEDB6-0FAC-44B2-ACB1-1F5B6A052E8E}" type="pres">
      <dgm:prSet presAssocID="{93611BC4-95D6-423C-9053-0A1EA7463A6A}" presName="compositeNode" presStyleCnt="0">
        <dgm:presLayoutVars>
          <dgm:bulletEnabled val="1"/>
        </dgm:presLayoutVars>
      </dgm:prSet>
      <dgm:spPr/>
    </dgm:pt>
    <dgm:pt modelId="{B7C11988-29A5-4909-9A14-E79510430644}" type="pres">
      <dgm:prSet presAssocID="{93611BC4-95D6-423C-9053-0A1EA7463A6A}" presName="bgRect" presStyleLbl="bgAccFollowNode1" presStyleIdx="2" presStyleCnt="3"/>
      <dgm:spPr/>
    </dgm:pt>
    <dgm:pt modelId="{B9EA295C-397D-47E5-A13E-E6ADAD807C7C}" type="pres">
      <dgm:prSet presAssocID="{52E7D9E2-58FD-41D9-8168-AD947B30C192}" presName="sibTransNodeCircle" presStyleLbl="alignNode1" presStyleIdx="4" presStyleCnt="6">
        <dgm:presLayoutVars>
          <dgm:chMax val="0"/>
          <dgm:bulletEnabled/>
        </dgm:presLayoutVars>
      </dgm:prSet>
      <dgm:spPr/>
    </dgm:pt>
    <dgm:pt modelId="{F84FE2F2-0381-42F4-9531-86DA09B3670A}" type="pres">
      <dgm:prSet presAssocID="{93611BC4-95D6-423C-9053-0A1EA7463A6A}" presName="bottomLine" presStyleLbl="alignNode1" presStyleIdx="5" presStyleCnt="6">
        <dgm:presLayoutVars/>
      </dgm:prSet>
      <dgm:spPr/>
    </dgm:pt>
    <dgm:pt modelId="{9E517793-86C8-4109-BC54-A88AD1DFB38D}" type="pres">
      <dgm:prSet presAssocID="{93611BC4-95D6-423C-9053-0A1EA7463A6A}" presName="nodeText" presStyleLbl="bgAccFollowNode1" presStyleIdx="2" presStyleCnt="3">
        <dgm:presLayoutVars>
          <dgm:bulletEnabled val="1"/>
        </dgm:presLayoutVars>
      </dgm:prSet>
      <dgm:spPr/>
    </dgm:pt>
  </dgm:ptLst>
  <dgm:cxnLst>
    <dgm:cxn modelId="{EF521F01-CD73-42D3-8B0D-AACBC88345AD}" srcId="{ADDE8BC6-2659-41EA-ABFF-6C387C2BA4F1}" destId="{96A1D22C-0C04-4920-8620-540ED3C8CAC8}" srcOrd="1" destOrd="0" parTransId="{8D6174CF-347B-4DD8-A622-F9CF3C2D17B3}" sibTransId="{536351BE-6C50-4D9C-95B7-9637A0C18770}"/>
    <dgm:cxn modelId="{D0FE7002-E5E0-47D6-8F90-A2DCEC6E97CC}" type="presOf" srcId="{93611BC4-95D6-423C-9053-0A1EA7463A6A}" destId="{B7C11988-29A5-4909-9A14-E79510430644}" srcOrd="0" destOrd="0" presId="urn:microsoft.com/office/officeart/2016/7/layout/BasicLinearProcessNumbered"/>
    <dgm:cxn modelId="{BD7B1305-14CF-4458-98C4-063D5968D071}" type="presOf" srcId="{93611BC4-95D6-423C-9053-0A1EA7463A6A}" destId="{9E517793-86C8-4109-BC54-A88AD1DFB38D}" srcOrd="1" destOrd="0" presId="urn:microsoft.com/office/officeart/2016/7/layout/BasicLinearProcessNumbered"/>
    <dgm:cxn modelId="{5843CA34-E561-44E5-A3B9-7896C1EB08EE}" type="presOf" srcId="{C572ED8F-B641-4461-80C2-20D481373F10}" destId="{9F67DD51-305D-4D9D-AFE0-B8B871353E6A}" srcOrd="0" destOrd="0" presId="urn:microsoft.com/office/officeart/2016/7/layout/BasicLinearProcessNumbered"/>
    <dgm:cxn modelId="{812F0C51-A358-42AD-9C6A-70C41F54C04F}" type="presOf" srcId="{96A1D22C-0C04-4920-8620-540ED3C8CAC8}" destId="{0AEC8FE4-01DC-4085-AB1E-4FDA8D8AEFEF}" srcOrd="0" destOrd="0" presId="urn:microsoft.com/office/officeart/2016/7/layout/BasicLinearProcessNumbered"/>
    <dgm:cxn modelId="{A66B865A-BB6D-470A-BACD-062DAE198829}" type="presOf" srcId="{ADDE8BC6-2659-41EA-ABFF-6C387C2BA4F1}" destId="{04C2790C-CFDD-497F-865F-76BB2708B14C}" srcOrd="0" destOrd="0" presId="urn:microsoft.com/office/officeart/2016/7/layout/BasicLinearProcessNumbered"/>
    <dgm:cxn modelId="{979FCB9D-0B4F-4241-8777-3959EB532C60}" type="presOf" srcId="{C572ED8F-B641-4461-80C2-20D481373F10}" destId="{F68FA94C-8274-4339-8674-6AB730D7AF61}" srcOrd="1" destOrd="0" presId="urn:microsoft.com/office/officeart/2016/7/layout/BasicLinearProcessNumbered"/>
    <dgm:cxn modelId="{467243A1-773F-4377-81D8-43EDE42126AC}" type="presOf" srcId="{536351BE-6C50-4D9C-95B7-9637A0C18770}" destId="{5DA0992E-8ED8-4A37-B21E-736F19C02FA4}" srcOrd="0" destOrd="0" presId="urn:microsoft.com/office/officeart/2016/7/layout/BasicLinearProcessNumbered"/>
    <dgm:cxn modelId="{A40B5DA6-DD99-4B65-BA11-347D1B5958E2}" srcId="{ADDE8BC6-2659-41EA-ABFF-6C387C2BA4F1}" destId="{93611BC4-95D6-423C-9053-0A1EA7463A6A}" srcOrd="2" destOrd="0" parTransId="{5062BEB2-5643-4C7D-BD69-46DBDC49B4BC}" sibTransId="{52E7D9E2-58FD-41D9-8168-AD947B30C192}"/>
    <dgm:cxn modelId="{6B31A0A7-C032-4511-82C9-A6CEA53E6311}" srcId="{ADDE8BC6-2659-41EA-ABFF-6C387C2BA4F1}" destId="{C572ED8F-B641-4461-80C2-20D481373F10}" srcOrd="0" destOrd="0" parTransId="{C34E3133-6A96-44FA-93FE-43468BE8F928}" sibTransId="{2C68FC75-A3AB-40C8-990B-33E812219F2B}"/>
    <dgm:cxn modelId="{E21233AA-D687-4AEE-8F5B-1BD96109C9BD}" type="presOf" srcId="{52E7D9E2-58FD-41D9-8168-AD947B30C192}" destId="{B9EA295C-397D-47E5-A13E-E6ADAD807C7C}" srcOrd="0" destOrd="0" presId="urn:microsoft.com/office/officeart/2016/7/layout/BasicLinearProcessNumbered"/>
    <dgm:cxn modelId="{295647C1-CB4B-4441-96CA-CADE7D4E5D37}" type="presOf" srcId="{2C68FC75-A3AB-40C8-990B-33E812219F2B}" destId="{E3AABCF9-8F40-4B34-A6E4-825185AAB060}" srcOrd="0" destOrd="0" presId="urn:microsoft.com/office/officeart/2016/7/layout/BasicLinearProcessNumbered"/>
    <dgm:cxn modelId="{B4F7D3C3-A026-4F35-B020-7DA2ACD9564D}" type="presOf" srcId="{96A1D22C-0C04-4920-8620-540ED3C8CAC8}" destId="{B595511C-AA94-4A14-B898-CBD1D3287468}" srcOrd="1" destOrd="0" presId="urn:microsoft.com/office/officeart/2016/7/layout/BasicLinearProcessNumbered"/>
    <dgm:cxn modelId="{5287B0D6-CF7F-4D4E-A94A-E5DA0CF0E54E}" type="presParOf" srcId="{04C2790C-CFDD-497F-865F-76BB2708B14C}" destId="{EB409A11-0597-4CE7-AFA2-8D8F421965DB}" srcOrd="0" destOrd="0" presId="urn:microsoft.com/office/officeart/2016/7/layout/BasicLinearProcessNumbered"/>
    <dgm:cxn modelId="{5FFDDCBB-CCB6-430F-8E5C-5AD18AD5A90B}" type="presParOf" srcId="{EB409A11-0597-4CE7-AFA2-8D8F421965DB}" destId="{9F67DD51-305D-4D9D-AFE0-B8B871353E6A}" srcOrd="0" destOrd="0" presId="urn:microsoft.com/office/officeart/2016/7/layout/BasicLinearProcessNumbered"/>
    <dgm:cxn modelId="{C902E35D-A856-42E5-ACD6-CCC41303BC4F}" type="presParOf" srcId="{EB409A11-0597-4CE7-AFA2-8D8F421965DB}" destId="{E3AABCF9-8F40-4B34-A6E4-825185AAB060}" srcOrd="1" destOrd="0" presId="urn:microsoft.com/office/officeart/2016/7/layout/BasicLinearProcessNumbered"/>
    <dgm:cxn modelId="{B612F5CD-38F3-4F4C-A6BB-7D737A07C520}" type="presParOf" srcId="{EB409A11-0597-4CE7-AFA2-8D8F421965DB}" destId="{35244F5B-2518-4D66-A501-5F4E42D13DB3}" srcOrd="2" destOrd="0" presId="urn:microsoft.com/office/officeart/2016/7/layout/BasicLinearProcessNumbered"/>
    <dgm:cxn modelId="{8428ABF6-A47F-4CA8-8ED8-268BE5BDF9E7}" type="presParOf" srcId="{EB409A11-0597-4CE7-AFA2-8D8F421965DB}" destId="{F68FA94C-8274-4339-8674-6AB730D7AF61}" srcOrd="3" destOrd="0" presId="urn:microsoft.com/office/officeart/2016/7/layout/BasicLinearProcessNumbered"/>
    <dgm:cxn modelId="{EECFAE84-6352-4ADB-AB4A-38369F58FF68}" type="presParOf" srcId="{04C2790C-CFDD-497F-865F-76BB2708B14C}" destId="{9E2D3DF7-4D2A-4E2F-A341-60B9B5890459}" srcOrd="1" destOrd="0" presId="urn:microsoft.com/office/officeart/2016/7/layout/BasicLinearProcessNumbered"/>
    <dgm:cxn modelId="{889AD8D4-8CB9-4B34-8574-0A7F9D9D90BE}" type="presParOf" srcId="{04C2790C-CFDD-497F-865F-76BB2708B14C}" destId="{0AA07BF3-187A-4951-B380-9EC22E51D9C7}" srcOrd="2" destOrd="0" presId="urn:microsoft.com/office/officeart/2016/7/layout/BasicLinearProcessNumbered"/>
    <dgm:cxn modelId="{02B8C7F4-397B-4B5C-B17A-703481CCC115}" type="presParOf" srcId="{0AA07BF3-187A-4951-B380-9EC22E51D9C7}" destId="{0AEC8FE4-01DC-4085-AB1E-4FDA8D8AEFEF}" srcOrd="0" destOrd="0" presId="urn:microsoft.com/office/officeart/2016/7/layout/BasicLinearProcessNumbered"/>
    <dgm:cxn modelId="{9602F1FD-0D4C-4E00-8F38-0C575910967D}" type="presParOf" srcId="{0AA07BF3-187A-4951-B380-9EC22E51D9C7}" destId="{5DA0992E-8ED8-4A37-B21E-736F19C02FA4}" srcOrd="1" destOrd="0" presId="urn:microsoft.com/office/officeart/2016/7/layout/BasicLinearProcessNumbered"/>
    <dgm:cxn modelId="{B6E3DC5A-AA1C-4B04-BF0E-3BEA291DC924}" type="presParOf" srcId="{0AA07BF3-187A-4951-B380-9EC22E51D9C7}" destId="{69E3660A-340E-4162-949A-91FB8E38AD93}" srcOrd="2" destOrd="0" presId="urn:microsoft.com/office/officeart/2016/7/layout/BasicLinearProcessNumbered"/>
    <dgm:cxn modelId="{8A1941A3-4C8E-4D86-BEA8-37C16D92CBD1}" type="presParOf" srcId="{0AA07BF3-187A-4951-B380-9EC22E51D9C7}" destId="{B595511C-AA94-4A14-B898-CBD1D3287468}" srcOrd="3" destOrd="0" presId="urn:microsoft.com/office/officeart/2016/7/layout/BasicLinearProcessNumbered"/>
    <dgm:cxn modelId="{C434E659-F49A-4BE1-ACDB-30D97820A975}" type="presParOf" srcId="{04C2790C-CFDD-497F-865F-76BB2708B14C}" destId="{9D0F2974-8B97-451A-9364-C39FC94A1BF6}" srcOrd="3" destOrd="0" presId="urn:microsoft.com/office/officeart/2016/7/layout/BasicLinearProcessNumbered"/>
    <dgm:cxn modelId="{D75933FF-1AB0-4336-A2ED-901C86AC21E9}" type="presParOf" srcId="{04C2790C-CFDD-497F-865F-76BB2708B14C}" destId="{59CDEDB6-0FAC-44B2-ACB1-1F5B6A052E8E}" srcOrd="4" destOrd="0" presId="urn:microsoft.com/office/officeart/2016/7/layout/BasicLinearProcessNumbered"/>
    <dgm:cxn modelId="{67A6AAC7-50B6-45D8-B08D-E59D1ECFD361}" type="presParOf" srcId="{59CDEDB6-0FAC-44B2-ACB1-1F5B6A052E8E}" destId="{B7C11988-29A5-4909-9A14-E79510430644}" srcOrd="0" destOrd="0" presId="urn:microsoft.com/office/officeart/2016/7/layout/BasicLinearProcessNumbered"/>
    <dgm:cxn modelId="{3FB12CC3-2A69-4778-93A6-4F478310FF6D}" type="presParOf" srcId="{59CDEDB6-0FAC-44B2-ACB1-1F5B6A052E8E}" destId="{B9EA295C-397D-47E5-A13E-E6ADAD807C7C}" srcOrd="1" destOrd="0" presId="urn:microsoft.com/office/officeart/2016/7/layout/BasicLinearProcessNumbered"/>
    <dgm:cxn modelId="{3425E907-1CD9-4417-9A01-B5CEF4F5619F}" type="presParOf" srcId="{59CDEDB6-0FAC-44B2-ACB1-1F5B6A052E8E}" destId="{F84FE2F2-0381-42F4-9531-86DA09B3670A}" srcOrd="2" destOrd="0" presId="urn:microsoft.com/office/officeart/2016/7/layout/BasicLinearProcessNumbered"/>
    <dgm:cxn modelId="{0324AD24-8265-45C5-A343-73284328A6C8}" type="presParOf" srcId="{59CDEDB6-0FAC-44B2-ACB1-1F5B6A052E8E}" destId="{9E517793-86C8-4109-BC54-A88AD1DFB38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F9173E-EB0E-4C44-AAFA-782071724812}"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7E5849CB-C16E-47F8-8CDA-8091594246A3}">
      <dgm:prSet/>
      <dgm:spPr/>
      <dgm:t>
        <a:bodyPr/>
        <a:lstStyle/>
        <a:p>
          <a:r>
            <a:rPr lang="en-AU"/>
            <a:t>Play the issue, not the person.</a:t>
          </a:r>
          <a:endParaRPr lang="en-US"/>
        </a:p>
      </dgm:t>
    </dgm:pt>
    <dgm:pt modelId="{8953142A-55FE-492C-9485-96C856C48ABA}" type="parTrans" cxnId="{1DECA140-ACD7-402E-9E65-9DAF9000E081}">
      <dgm:prSet/>
      <dgm:spPr/>
      <dgm:t>
        <a:bodyPr/>
        <a:lstStyle/>
        <a:p>
          <a:endParaRPr lang="en-US"/>
        </a:p>
      </dgm:t>
    </dgm:pt>
    <dgm:pt modelId="{E7656149-5870-40B1-98B7-70A860003557}" type="sibTrans" cxnId="{1DECA140-ACD7-402E-9E65-9DAF9000E081}">
      <dgm:prSet phldrT="01" phldr="0"/>
      <dgm:spPr/>
      <dgm:t>
        <a:bodyPr/>
        <a:lstStyle/>
        <a:p>
          <a:r>
            <a:rPr lang="en-US"/>
            <a:t>01</a:t>
          </a:r>
        </a:p>
      </dgm:t>
    </dgm:pt>
    <dgm:pt modelId="{5B11D774-381F-4338-8DCE-5D332309A3E7}">
      <dgm:prSet/>
      <dgm:spPr/>
      <dgm:t>
        <a:bodyPr/>
        <a:lstStyle/>
        <a:p>
          <a:r>
            <a:rPr lang="en-AU"/>
            <a:t>Have a key message and get it out there.</a:t>
          </a:r>
          <a:endParaRPr lang="en-US"/>
        </a:p>
      </dgm:t>
    </dgm:pt>
    <dgm:pt modelId="{6E1AA356-C1CF-4E15-94CF-A8F66F40314E}" type="parTrans" cxnId="{293A5D7A-6224-4D74-80E5-E9F7FE9BB290}">
      <dgm:prSet/>
      <dgm:spPr/>
      <dgm:t>
        <a:bodyPr/>
        <a:lstStyle/>
        <a:p>
          <a:endParaRPr lang="en-US"/>
        </a:p>
      </dgm:t>
    </dgm:pt>
    <dgm:pt modelId="{200E1FFD-1886-441E-9F62-66C96F90E295}" type="sibTrans" cxnId="{293A5D7A-6224-4D74-80E5-E9F7FE9BB290}">
      <dgm:prSet phldrT="02" phldr="0"/>
      <dgm:spPr/>
      <dgm:t>
        <a:bodyPr/>
        <a:lstStyle/>
        <a:p>
          <a:r>
            <a:rPr lang="en-US"/>
            <a:t>02</a:t>
          </a:r>
        </a:p>
      </dgm:t>
    </dgm:pt>
    <dgm:pt modelId="{EA6E0084-0898-46D1-94B2-F9B70BE4E9E2}">
      <dgm:prSet/>
      <dgm:spPr/>
      <dgm:t>
        <a:bodyPr/>
        <a:lstStyle/>
        <a:p>
          <a:r>
            <a:rPr lang="en-AU"/>
            <a:t>Don’t promise things LG’s don’t manage or can’t deliver in case you get in.</a:t>
          </a:r>
          <a:endParaRPr lang="en-US"/>
        </a:p>
      </dgm:t>
    </dgm:pt>
    <dgm:pt modelId="{0F09F10C-9C52-4823-817D-75702D82A72A}" type="parTrans" cxnId="{04DCC912-4C2F-4ED3-921F-154F71A5E62E}">
      <dgm:prSet/>
      <dgm:spPr/>
      <dgm:t>
        <a:bodyPr/>
        <a:lstStyle/>
        <a:p>
          <a:endParaRPr lang="en-US"/>
        </a:p>
      </dgm:t>
    </dgm:pt>
    <dgm:pt modelId="{7CC94BCA-B149-4929-A123-1C24771F5349}" type="sibTrans" cxnId="{04DCC912-4C2F-4ED3-921F-154F71A5E62E}">
      <dgm:prSet phldrT="03" phldr="0"/>
      <dgm:spPr/>
      <dgm:t>
        <a:bodyPr/>
        <a:lstStyle/>
        <a:p>
          <a:r>
            <a:rPr lang="en-US"/>
            <a:t>03</a:t>
          </a:r>
        </a:p>
      </dgm:t>
    </dgm:pt>
    <dgm:pt modelId="{6CD220A8-212D-464F-9C18-A69B08FDA095}" type="pres">
      <dgm:prSet presAssocID="{34F9173E-EB0E-4C44-AAFA-782071724812}" presName="Name0" presStyleCnt="0">
        <dgm:presLayoutVars>
          <dgm:animLvl val="lvl"/>
          <dgm:resizeHandles val="exact"/>
        </dgm:presLayoutVars>
      </dgm:prSet>
      <dgm:spPr/>
    </dgm:pt>
    <dgm:pt modelId="{5E3BE439-6C72-4BDB-A400-8FCB227B2550}" type="pres">
      <dgm:prSet presAssocID="{7E5849CB-C16E-47F8-8CDA-8091594246A3}" presName="compositeNode" presStyleCnt="0">
        <dgm:presLayoutVars>
          <dgm:bulletEnabled val="1"/>
        </dgm:presLayoutVars>
      </dgm:prSet>
      <dgm:spPr/>
    </dgm:pt>
    <dgm:pt modelId="{E994075A-99D7-4355-A715-E81119B2584F}" type="pres">
      <dgm:prSet presAssocID="{7E5849CB-C16E-47F8-8CDA-8091594246A3}" presName="bgRect" presStyleLbl="alignNode1" presStyleIdx="0" presStyleCnt="3"/>
      <dgm:spPr/>
    </dgm:pt>
    <dgm:pt modelId="{D4D331F2-38B0-4E96-9935-B14822C16BCC}" type="pres">
      <dgm:prSet presAssocID="{E7656149-5870-40B1-98B7-70A860003557}" presName="sibTransNodeRect" presStyleLbl="alignNode1" presStyleIdx="0" presStyleCnt="3">
        <dgm:presLayoutVars>
          <dgm:chMax val="0"/>
          <dgm:bulletEnabled val="1"/>
        </dgm:presLayoutVars>
      </dgm:prSet>
      <dgm:spPr/>
    </dgm:pt>
    <dgm:pt modelId="{61F87C87-617A-4E61-8B5C-87F19B35986C}" type="pres">
      <dgm:prSet presAssocID="{7E5849CB-C16E-47F8-8CDA-8091594246A3}" presName="nodeRect" presStyleLbl="alignNode1" presStyleIdx="0" presStyleCnt="3">
        <dgm:presLayoutVars>
          <dgm:bulletEnabled val="1"/>
        </dgm:presLayoutVars>
      </dgm:prSet>
      <dgm:spPr/>
    </dgm:pt>
    <dgm:pt modelId="{A81E76DD-A182-4C0A-A6D7-1BA1E463CEE7}" type="pres">
      <dgm:prSet presAssocID="{E7656149-5870-40B1-98B7-70A860003557}" presName="sibTrans" presStyleCnt="0"/>
      <dgm:spPr/>
    </dgm:pt>
    <dgm:pt modelId="{A753CB90-6E44-486D-800D-46192CDF2486}" type="pres">
      <dgm:prSet presAssocID="{5B11D774-381F-4338-8DCE-5D332309A3E7}" presName="compositeNode" presStyleCnt="0">
        <dgm:presLayoutVars>
          <dgm:bulletEnabled val="1"/>
        </dgm:presLayoutVars>
      </dgm:prSet>
      <dgm:spPr/>
    </dgm:pt>
    <dgm:pt modelId="{E12E3C72-AD86-41C5-9893-EBF9628C1731}" type="pres">
      <dgm:prSet presAssocID="{5B11D774-381F-4338-8DCE-5D332309A3E7}" presName="bgRect" presStyleLbl="alignNode1" presStyleIdx="1" presStyleCnt="3"/>
      <dgm:spPr/>
    </dgm:pt>
    <dgm:pt modelId="{85004D7D-7D3D-4CDA-A3E7-52AC45CC4809}" type="pres">
      <dgm:prSet presAssocID="{200E1FFD-1886-441E-9F62-66C96F90E295}" presName="sibTransNodeRect" presStyleLbl="alignNode1" presStyleIdx="1" presStyleCnt="3">
        <dgm:presLayoutVars>
          <dgm:chMax val="0"/>
          <dgm:bulletEnabled val="1"/>
        </dgm:presLayoutVars>
      </dgm:prSet>
      <dgm:spPr/>
    </dgm:pt>
    <dgm:pt modelId="{88833F7A-1FC5-460F-85E0-10F43296B546}" type="pres">
      <dgm:prSet presAssocID="{5B11D774-381F-4338-8DCE-5D332309A3E7}" presName="nodeRect" presStyleLbl="alignNode1" presStyleIdx="1" presStyleCnt="3">
        <dgm:presLayoutVars>
          <dgm:bulletEnabled val="1"/>
        </dgm:presLayoutVars>
      </dgm:prSet>
      <dgm:spPr/>
    </dgm:pt>
    <dgm:pt modelId="{CE3BAB8D-A5F3-43C6-99C3-BE3175B0A187}" type="pres">
      <dgm:prSet presAssocID="{200E1FFD-1886-441E-9F62-66C96F90E295}" presName="sibTrans" presStyleCnt="0"/>
      <dgm:spPr/>
    </dgm:pt>
    <dgm:pt modelId="{5E4F5902-D1E1-4F81-B0A2-3205B1C4CE60}" type="pres">
      <dgm:prSet presAssocID="{EA6E0084-0898-46D1-94B2-F9B70BE4E9E2}" presName="compositeNode" presStyleCnt="0">
        <dgm:presLayoutVars>
          <dgm:bulletEnabled val="1"/>
        </dgm:presLayoutVars>
      </dgm:prSet>
      <dgm:spPr/>
    </dgm:pt>
    <dgm:pt modelId="{FD83061C-C14D-4C93-A1E9-035D2A10ED24}" type="pres">
      <dgm:prSet presAssocID="{EA6E0084-0898-46D1-94B2-F9B70BE4E9E2}" presName="bgRect" presStyleLbl="alignNode1" presStyleIdx="2" presStyleCnt="3"/>
      <dgm:spPr/>
    </dgm:pt>
    <dgm:pt modelId="{C56416AF-7827-47E4-B2EC-DE8CE2F972EB}" type="pres">
      <dgm:prSet presAssocID="{7CC94BCA-B149-4929-A123-1C24771F5349}" presName="sibTransNodeRect" presStyleLbl="alignNode1" presStyleIdx="2" presStyleCnt="3">
        <dgm:presLayoutVars>
          <dgm:chMax val="0"/>
          <dgm:bulletEnabled val="1"/>
        </dgm:presLayoutVars>
      </dgm:prSet>
      <dgm:spPr/>
    </dgm:pt>
    <dgm:pt modelId="{27408841-CFFC-43A4-A62C-E8F1C6726D76}" type="pres">
      <dgm:prSet presAssocID="{EA6E0084-0898-46D1-94B2-F9B70BE4E9E2}" presName="nodeRect" presStyleLbl="alignNode1" presStyleIdx="2" presStyleCnt="3">
        <dgm:presLayoutVars>
          <dgm:bulletEnabled val="1"/>
        </dgm:presLayoutVars>
      </dgm:prSet>
      <dgm:spPr/>
    </dgm:pt>
  </dgm:ptLst>
  <dgm:cxnLst>
    <dgm:cxn modelId="{47805C05-4190-405D-9880-0B98AD180700}" type="presOf" srcId="{EA6E0084-0898-46D1-94B2-F9B70BE4E9E2}" destId="{27408841-CFFC-43A4-A62C-E8F1C6726D76}" srcOrd="1" destOrd="0" presId="urn:microsoft.com/office/officeart/2016/7/layout/LinearBlockProcessNumbered"/>
    <dgm:cxn modelId="{04DCC912-4C2F-4ED3-921F-154F71A5E62E}" srcId="{34F9173E-EB0E-4C44-AAFA-782071724812}" destId="{EA6E0084-0898-46D1-94B2-F9B70BE4E9E2}" srcOrd="2" destOrd="0" parTransId="{0F09F10C-9C52-4823-817D-75702D82A72A}" sibTransId="{7CC94BCA-B149-4929-A123-1C24771F5349}"/>
    <dgm:cxn modelId="{DA83D12B-7131-4FBA-9229-162AFD3858CF}" type="presOf" srcId="{EA6E0084-0898-46D1-94B2-F9B70BE4E9E2}" destId="{FD83061C-C14D-4C93-A1E9-035D2A10ED24}" srcOrd="0" destOrd="0" presId="urn:microsoft.com/office/officeart/2016/7/layout/LinearBlockProcessNumbered"/>
    <dgm:cxn modelId="{A13DB22F-6850-4842-A363-81ADE8B0834C}" type="presOf" srcId="{E7656149-5870-40B1-98B7-70A860003557}" destId="{D4D331F2-38B0-4E96-9935-B14822C16BCC}" srcOrd="0" destOrd="0" presId="urn:microsoft.com/office/officeart/2016/7/layout/LinearBlockProcessNumbered"/>
    <dgm:cxn modelId="{1DECA140-ACD7-402E-9E65-9DAF9000E081}" srcId="{34F9173E-EB0E-4C44-AAFA-782071724812}" destId="{7E5849CB-C16E-47F8-8CDA-8091594246A3}" srcOrd="0" destOrd="0" parTransId="{8953142A-55FE-492C-9485-96C856C48ABA}" sibTransId="{E7656149-5870-40B1-98B7-70A860003557}"/>
    <dgm:cxn modelId="{427F7B5B-2DF6-4ABF-A126-30C5B1B51892}" type="presOf" srcId="{5B11D774-381F-4338-8DCE-5D332309A3E7}" destId="{88833F7A-1FC5-460F-85E0-10F43296B546}" srcOrd="1" destOrd="0" presId="urn:microsoft.com/office/officeart/2016/7/layout/LinearBlockProcessNumbered"/>
    <dgm:cxn modelId="{57102863-716E-4A72-996F-9F749C474139}" type="presOf" srcId="{7E5849CB-C16E-47F8-8CDA-8091594246A3}" destId="{61F87C87-617A-4E61-8B5C-87F19B35986C}" srcOrd="1" destOrd="0" presId="urn:microsoft.com/office/officeart/2016/7/layout/LinearBlockProcessNumbered"/>
    <dgm:cxn modelId="{293A5D7A-6224-4D74-80E5-E9F7FE9BB290}" srcId="{34F9173E-EB0E-4C44-AAFA-782071724812}" destId="{5B11D774-381F-4338-8DCE-5D332309A3E7}" srcOrd="1" destOrd="0" parTransId="{6E1AA356-C1CF-4E15-94CF-A8F66F40314E}" sibTransId="{200E1FFD-1886-441E-9F62-66C96F90E295}"/>
    <dgm:cxn modelId="{0100ECA6-D140-470D-9B7C-FCB551223F0E}" type="presOf" srcId="{5B11D774-381F-4338-8DCE-5D332309A3E7}" destId="{E12E3C72-AD86-41C5-9893-EBF9628C1731}" srcOrd="0" destOrd="0" presId="urn:microsoft.com/office/officeart/2016/7/layout/LinearBlockProcessNumbered"/>
    <dgm:cxn modelId="{72D774B7-E313-4082-BB15-5C940AA37BF1}" type="presOf" srcId="{7CC94BCA-B149-4929-A123-1C24771F5349}" destId="{C56416AF-7827-47E4-B2EC-DE8CE2F972EB}" srcOrd="0" destOrd="0" presId="urn:microsoft.com/office/officeart/2016/7/layout/LinearBlockProcessNumbered"/>
    <dgm:cxn modelId="{244939CC-80F9-44F7-A44E-1CC29468F704}" type="presOf" srcId="{7E5849CB-C16E-47F8-8CDA-8091594246A3}" destId="{E994075A-99D7-4355-A715-E81119B2584F}" srcOrd="0" destOrd="0" presId="urn:microsoft.com/office/officeart/2016/7/layout/LinearBlockProcessNumbered"/>
    <dgm:cxn modelId="{FB9E30EE-4DDE-48CE-ACAB-F136BA5CAD03}" type="presOf" srcId="{34F9173E-EB0E-4C44-AAFA-782071724812}" destId="{6CD220A8-212D-464F-9C18-A69B08FDA095}" srcOrd="0" destOrd="0" presId="urn:microsoft.com/office/officeart/2016/7/layout/LinearBlockProcessNumbered"/>
    <dgm:cxn modelId="{CC37BAF2-9238-4116-8D1A-1E626C74AC4C}" type="presOf" srcId="{200E1FFD-1886-441E-9F62-66C96F90E295}" destId="{85004D7D-7D3D-4CDA-A3E7-52AC45CC4809}" srcOrd="0" destOrd="0" presId="urn:microsoft.com/office/officeart/2016/7/layout/LinearBlockProcessNumbered"/>
    <dgm:cxn modelId="{CE410609-1A17-4C76-9441-E2971B49AC93}" type="presParOf" srcId="{6CD220A8-212D-464F-9C18-A69B08FDA095}" destId="{5E3BE439-6C72-4BDB-A400-8FCB227B2550}" srcOrd="0" destOrd="0" presId="urn:microsoft.com/office/officeart/2016/7/layout/LinearBlockProcessNumbered"/>
    <dgm:cxn modelId="{C36042AE-1F4E-4C0B-9FB6-E82C6B5FB66D}" type="presParOf" srcId="{5E3BE439-6C72-4BDB-A400-8FCB227B2550}" destId="{E994075A-99D7-4355-A715-E81119B2584F}" srcOrd="0" destOrd="0" presId="urn:microsoft.com/office/officeart/2016/7/layout/LinearBlockProcessNumbered"/>
    <dgm:cxn modelId="{5F01C287-20A8-4B9B-9227-BB0997FD21BB}" type="presParOf" srcId="{5E3BE439-6C72-4BDB-A400-8FCB227B2550}" destId="{D4D331F2-38B0-4E96-9935-B14822C16BCC}" srcOrd="1" destOrd="0" presId="urn:microsoft.com/office/officeart/2016/7/layout/LinearBlockProcessNumbered"/>
    <dgm:cxn modelId="{8C915F38-0D5D-4872-AEDB-06B8CD9051B0}" type="presParOf" srcId="{5E3BE439-6C72-4BDB-A400-8FCB227B2550}" destId="{61F87C87-617A-4E61-8B5C-87F19B35986C}" srcOrd="2" destOrd="0" presId="urn:microsoft.com/office/officeart/2016/7/layout/LinearBlockProcessNumbered"/>
    <dgm:cxn modelId="{BDF75A69-6FBF-4727-861A-0400E070ABAF}" type="presParOf" srcId="{6CD220A8-212D-464F-9C18-A69B08FDA095}" destId="{A81E76DD-A182-4C0A-A6D7-1BA1E463CEE7}" srcOrd="1" destOrd="0" presId="urn:microsoft.com/office/officeart/2016/7/layout/LinearBlockProcessNumbered"/>
    <dgm:cxn modelId="{01D515F9-C429-4576-B91D-04CC8F946863}" type="presParOf" srcId="{6CD220A8-212D-464F-9C18-A69B08FDA095}" destId="{A753CB90-6E44-486D-800D-46192CDF2486}" srcOrd="2" destOrd="0" presId="urn:microsoft.com/office/officeart/2016/7/layout/LinearBlockProcessNumbered"/>
    <dgm:cxn modelId="{3AC26D02-84DB-4B18-854D-16F689C530AC}" type="presParOf" srcId="{A753CB90-6E44-486D-800D-46192CDF2486}" destId="{E12E3C72-AD86-41C5-9893-EBF9628C1731}" srcOrd="0" destOrd="0" presId="urn:microsoft.com/office/officeart/2016/7/layout/LinearBlockProcessNumbered"/>
    <dgm:cxn modelId="{BC072A26-1E26-4DAA-88B4-EA3B2BC5AC64}" type="presParOf" srcId="{A753CB90-6E44-486D-800D-46192CDF2486}" destId="{85004D7D-7D3D-4CDA-A3E7-52AC45CC4809}" srcOrd="1" destOrd="0" presId="urn:microsoft.com/office/officeart/2016/7/layout/LinearBlockProcessNumbered"/>
    <dgm:cxn modelId="{AA5DE00A-2621-4520-A032-A85F39DD0923}" type="presParOf" srcId="{A753CB90-6E44-486D-800D-46192CDF2486}" destId="{88833F7A-1FC5-460F-85E0-10F43296B546}" srcOrd="2" destOrd="0" presId="urn:microsoft.com/office/officeart/2016/7/layout/LinearBlockProcessNumbered"/>
    <dgm:cxn modelId="{9A0B6C37-9F6E-49DB-ADDB-FC03AEA0137D}" type="presParOf" srcId="{6CD220A8-212D-464F-9C18-A69B08FDA095}" destId="{CE3BAB8D-A5F3-43C6-99C3-BE3175B0A187}" srcOrd="3" destOrd="0" presId="urn:microsoft.com/office/officeart/2016/7/layout/LinearBlockProcessNumbered"/>
    <dgm:cxn modelId="{7980EAF9-0627-42C6-AF7E-B2586C26A14F}" type="presParOf" srcId="{6CD220A8-212D-464F-9C18-A69B08FDA095}" destId="{5E4F5902-D1E1-4F81-B0A2-3205B1C4CE60}" srcOrd="4" destOrd="0" presId="urn:microsoft.com/office/officeart/2016/7/layout/LinearBlockProcessNumbered"/>
    <dgm:cxn modelId="{F934FB1C-7EB2-4F28-AC84-B288772A8486}" type="presParOf" srcId="{5E4F5902-D1E1-4F81-B0A2-3205B1C4CE60}" destId="{FD83061C-C14D-4C93-A1E9-035D2A10ED24}" srcOrd="0" destOrd="0" presId="urn:microsoft.com/office/officeart/2016/7/layout/LinearBlockProcessNumbered"/>
    <dgm:cxn modelId="{B1A3AC12-3C88-45FF-976A-65EDAD0D6A00}" type="presParOf" srcId="{5E4F5902-D1E1-4F81-B0A2-3205B1C4CE60}" destId="{C56416AF-7827-47E4-B2EC-DE8CE2F972EB}" srcOrd="1" destOrd="0" presId="urn:microsoft.com/office/officeart/2016/7/layout/LinearBlockProcessNumbered"/>
    <dgm:cxn modelId="{558C4938-3D6E-4015-8B6C-489B7BD8AD91}" type="presParOf" srcId="{5E4F5902-D1E1-4F81-B0A2-3205B1C4CE60}" destId="{27408841-CFFC-43A4-A62C-E8F1C6726D7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AE366-90E8-405F-813E-CB93D0FC6608}">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CCD4A-A7AD-4861-B35A-5BFED05B55E3}">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AU" sz="2900" kern="1200"/>
            <a:t>The City of Greater Geraldton is a local government constituted under the </a:t>
          </a:r>
          <a:r>
            <a:rPr lang="en-AU" sz="2900" i="1" kern="1200"/>
            <a:t>Local Government Act (1995).</a:t>
          </a:r>
          <a:endParaRPr lang="en-US" sz="2900" kern="1200"/>
        </a:p>
      </dsp:txBody>
      <dsp:txXfrm>
        <a:off x="602678" y="725825"/>
        <a:ext cx="4463730" cy="2771523"/>
      </dsp:txXfrm>
    </dsp:sp>
    <dsp:sp modelId="{028BDCD0-58C5-481E-AFAB-F357B89E1E48}">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D01E65-362E-490A-87B2-A9E9F969384A}">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AU" sz="2900" kern="1200"/>
            <a:t>It is responsible for providing key services and functions as required under legislation determined by the Parliament of the state of Western Australia.</a:t>
          </a:r>
          <a:endParaRPr lang="en-US" sz="2900" kern="1200"/>
        </a:p>
      </dsp:txBody>
      <dsp:txXfrm>
        <a:off x="6269123" y="725825"/>
        <a:ext cx="4463730" cy="2771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9FB10-9A8C-42BC-A304-248A108BF76C}">
      <dsp:nvSpPr>
        <dsp:cNvPr id="0" name=""/>
        <dsp:cNvSpPr/>
      </dsp:nvSpPr>
      <dsp:spPr>
        <a:xfrm>
          <a:off x="0" y="366282"/>
          <a:ext cx="10843109" cy="174915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AU" sz="4400" kern="1200" dirty="0"/>
            <a:t>A local government is constituted of two distinct functional areas being:</a:t>
          </a:r>
          <a:endParaRPr lang="en-US" sz="4400" kern="1200" dirty="0"/>
        </a:p>
      </dsp:txBody>
      <dsp:txXfrm>
        <a:off x="85386" y="451668"/>
        <a:ext cx="10672337" cy="1578378"/>
      </dsp:txXfrm>
    </dsp:sp>
    <dsp:sp modelId="{616FD724-F205-4BFA-BE31-58C98895755D}">
      <dsp:nvSpPr>
        <dsp:cNvPr id="0" name=""/>
        <dsp:cNvSpPr/>
      </dsp:nvSpPr>
      <dsp:spPr>
        <a:xfrm>
          <a:off x="0" y="2155122"/>
          <a:ext cx="10843109" cy="289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269"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AU" sz="3200" kern="1200"/>
            <a:t>The </a:t>
          </a:r>
          <a:r>
            <a:rPr lang="en-AU" sz="3200" b="1" kern="1200"/>
            <a:t>council</a:t>
          </a:r>
          <a:r>
            <a:rPr lang="en-AU" sz="3200" kern="1200"/>
            <a:t> who are democratically elected (by residents and ratepayers).</a:t>
          </a:r>
          <a:endParaRPr lang="en-US" sz="3200" kern="1200"/>
        </a:p>
        <a:p>
          <a:pPr marL="285750" lvl="1" indent="-285750" algn="l" defTabSz="1422400">
            <a:lnSpc>
              <a:spcPct val="90000"/>
            </a:lnSpc>
            <a:spcBef>
              <a:spcPct val="0"/>
            </a:spcBef>
            <a:spcAft>
              <a:spcPct val="20000"/>
            </a:spcAft>
            <a:buChar char="•"/>
          </a:pPr>
          <a:r>
            <a:rPr lang="en-AU" sz="3200" kern="1200"/>
            <a:t>The </a:t>
          </a:r>
          <a:r>
            <a:rPr lang="en-AU" sz="3200" b="1" kern="1200"/>
            <a:t>Chief Executive Officer </a:t>
          </a:r>
          <a:r>
            <a:rPr lang="en-AU" sz="3200" kern="1200"/>
            <a:t>who is appointed by the council and is responsible for the implementation of council policy and strategy, delivery of services and day to day management.</a:t>
          </a:r>
          <a:endParaRPr lang="en-US" sz="3200" kern="1200"/>
        </a:p>
      </dsp:txBody>
      <dsp:txXfrm>
        <a:off x="0" y="2155122"/>
        <a:ext cx="10843109" cy="28928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7DD51-305D-4D9D-AFE0-B8B871353E6A}">
      <dsp:nvSpPr>
        <dsp:cNvPr id="0" name=""/>
        <dsp:cNvSpPr/>
      </dsp:nvSpPr>
      <dsp:spPr>
        <a:xfrm>
          <a:off x="0" y="956934"/>
          <a:ext cx="2639345" cy="3695083"/>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5774" tIns="330200" rIns="205774" bIns="330200" numCol="1" spcCol="1270" anchor="t" anchorCtr="0">
          <a:noAutofit/>
        </a:bodyPr>
        <a:lstStyle/>
        <a:p>
          <a:pPr marL="0" lvl="0" indent="0" algn="l" defTabSz="977900">
            <a:lnSpc>
              <a:spcPct val="90000"/>
            </a:lnSpc>
            <a:spcBef>
              <a:spcPct val="0"/>
            </a:spcBef>
            <a:spcAft>
              <a:spcPct val="35000"/>
            </a:spcAft>
            <a:buNone/>
          </a:pPr>
          <a:r>
            <a:rPr lang="en-AU" sz="2200" kern="1200"/>
            <a:t>Focus must be Strategic – needs of CURRENT  and FUTURE generations.</a:t>
          </a:r>
          <a:endParaRPr lang="en-US" sz="2200" kern="1200"/>
        </a:p>
      </dsp:txBody>
      <dsp:txXfrm>
        <a:off x="0" y="2361065"/>
        <a:ext cx="2639345" cy="2217050"/>
      </dsp:txXfrm>
    </dsp:sp>
    <dsp:sp modelId="{E3AABCF9-8F40-4B34-A6E4-825185AAB060}">
      <dsp:nvSpPr>
        <dsp:cNvPr id="0" name=""/>
        <dsp:cNvSpPr/>
      </dsp:nvSpPr>
      <dsp:spPr>
        <a:xfrm>
          <a:off x="765410" y="1326442"/>
          <a:ext cx="1108525" cy="110852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6425" tIns="12700" rIns="8642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27750" y="1488782"/>
        <a:ext cx="783845" cy="783845"/>
      </dsp:txXfrm>
    </dsp:sp>
    <dsp:sp modelId="{35244F5B-2518-4D66-A501-5F4E42D13DB3}">
      <dsp:nvSpPr>
        <dsp:cNvPr id="0" name=""/>
        <dsp:cNvSpPr/>
      </dsp:nvSpPr>
      <dsp:spPr>
        <a:xfrm>
          <a:off x="0" y="4651945"/>
          <a:ext cx="2639345" cy="72"/>
        </a:xfrm>
        <a:prstGeom prst="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w="6350" cap="flat" cmpd="sng" algn="ctr">
          <a:solidFill>
            <a:schemeClr val="accent2">
              <a:hueOff val="-291073"/>
              <a:satOff val="-16786"/>
              <a:lumOff val="172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AEC8FE4-01DC-4085-AB1E-4FDA8D8AEFEF}">
      <dsp:nvSpPr>
        <dsp:cNvPr id="0" name=""/>
        <dsp:cNvSpPr/>
      </dsp:nvSpPr>
      <dsp:spPr>
        <a:xfrm>
          <a:off x="2903279" y="956934"/>
          <a:ext cx="2639345" cy="3695083"/>
        </a:xfrm>
        <a:prstGeom prst="rect">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5774" tIns="330200" rIns="205774" bIns="330200" numCol="1" spcCol="1270" anchor="t" anchorCtr="0">
          <a:noAutofit/>
        </a:bodyPr>
        <a:lstStyle/>
        <a:p>
          <a:pPr marL="0" lvl="0" indent="0" algn="l" defTabSz="977900">
            <a:lnSpc>
              <a:spcPct val="90000"/>
            </a:lnSpc>
            <a:spcBef>
              <a:spcPct val="0"/>
            </a:spcBef>
            <a:spcAft>
              <a:spcPct val="35000"/>
            </a:spcAft>
            <a:buNone/>
          </a:pPr>
          <a:r>
            <a:rPr lang="en-AU" sz="2200" kern="1200"/>
            <a:t>Focus must be Balanced - Society, Environment, Economy</a:t>
          </a:r>
          <a:endParaRPr lang="en-US" sz="2200" kern="1200"/>
        </a:p>
      </dsp:txBody>
      <dsp:txXfrm>
        <a:off x="2903279" y="2361065"/>
        <a:ext cx="2639345" cy="2217050"/>
      </dsp:txXfrm>
    </dsp:sp>
    <dsp:sp modelId="{5DA0992E-8ED8-4A37-B21E-736F19C02FA4}">
      <dsp:nvSpPr>
        <dsp:cNvPr id="0" name=""/>
        <dsp:cNvSpPr/>
      </dsp:nvSpPr>
      <dsp:spPr>
        <a:xfrm>
          <a:off x="3668689" y="1326442"/>
          <a:ext cx="1108525" cy="1108525"/>
        </a:xfrm>
        <a:prstGeom prst="ellipse">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w="6350" cap="flat" cmpd="sng" algn="ctr">
          <a:solidFill>
            <a:schemeClr val="accent2">
              <a:hueOff val="-582145"/>
              <a:satOff val="-33571"/>
              <a:lumOff val="345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6425" tIns="12700" rIns="8642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831029" y="1488782"/>
        <a:ext cx="783845" cy="783845"/>
      </dsp:txXfrm>
    </dsp:sp>
    <dsp:sp modelId="{69E3660A-340E-4162-949A-91FB8E38AD93}">
      <dsp:nvSpPr>
        <dsp:cNvPr id="0" name=""/>
        <dsp:cNvSpPr/>
      </dsp:nvSpPr>
      <dsp:spPr>
        <a:xfrm>
          <a:off x="2903279" y="4651945"/>
          <a:ext cx="2639345" cy="72"/>
        </a:xfrm>
        <a:prstGeom prst="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w="6350" cap="flat" cmpd="sng" algn="ctr">
          <a:solidFill>
            <a:schemeClr val="accent2">
              <a:hueOff val="-873218"/>
              <a:satOff val="-50357"/>
              <a:lumOff val="517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7C11988-29A5-4909-9A14-E79510430644}">
      <dsp:nvSpPr>
        <dsp:cNvPr id="0" name=""/>
        <dsp:cNvSpPr/>
      </dsp:nvSpPr>
      <dsp:spPr>
        <a:xfrm>
          <a:off x="5806559" y="956934"/>
          <a:ext cx="2639345" cy="3695083"/>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5774" tIns="330200" rIns="205774" bIns="330200" numCol="1" spcCol="1270" anchor="t" anchorCtr="0">
          <a:noAutofit/>
        </a:bodyPr>
        <a:lstStyle/>
        <a:p>
          <a:pPr marL="0" lvl="0" indent="0" algn="l" defTabSz="977900">
            <a:lnSpc>
              <a:spcPct val="90000"/>
            </a:lnSpc>
            <a:spcBef>
              <a:spcPct val="0"/>
            </a:spcBef>
            <a:spcAft>
              <a:spcPct val="35000"/>
            </a:spcAft>
            <a:buNone/>
          </a:pPr>
          <a:r>
            <a:rPr lang="en-AU" sz="2200" kern="1200" dirty="0"/>
            <a:t>Focus needs to ensure robust Governance is in place</a:t>
          </a:r>
          <a:endParaRPr lang="en-US" sz="2200" kern="1200" dirty="0"/>
        </a:p>
      </dsp:txBody>
      <dsp:txXfrm>
        <a:off x="5806559" y="2361065"/>
        <a:ext cx="2639345" cy="2217050"/>
      </dsp:txXfrm>
    </dsp:sp>
    <dsp:sp modelId="{B9EA295C-397D-47E5-A13E-E6ADAD807C7C}">
      <dsp:nvSpPr>
        <dsp:cNvPr id="0" name=""/>
        <dsp:cNvSpPr/>
      </dsp:nvSpPr>
      <dsp:spPr>
        <a:xfrm>
          <a:off x="6571969" y="1326442"/>
          <a:ext cx="1108525" cy="1108525"/>
        </a:xfrm>
        <a:prstGeom prst="ellipse">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w="6350" cap="flat" cmpd="sng" algn="ctr">
          <a:solidFill>
            <a:schemeClr val="accent2">
              <a:hueOff val="-1164290"/>
              <a:satOff val="-67142"/>
              <a:lumOff val="690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6425" tIns="12700" rIns="8642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734309" y="1488782"/>
        <a:ext cx="783845" cy="783845"/>
      </dsp:txXfrm>
    </dsp:sp>
    <dsp:sp modelId="{F84FE2F2-0381-42F4-9531-86DA09B3670A}">
      <dsp:nvSpPr>
        <dsp:cNvPr id="0" name=""/>
        <dsp:cNvSpPr/>
      </dsp:nvSpPr>
      <dsp:spPr>
        <a:xfrm>
          <a:off x="5806559" y="4651945"/>
          <a:ext cx="2639345" cy="72"/>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4075A-99D7-4355-A715-E81119B2584F}">
      <dsp:nvSpPr>
        <dsp:cNvPr id="0" name=""/>
        <dsp:cNvSpPr/>
      </dsp:nvSpPr>
      <dsp:spPr>
        <a:xfrm>
          <a:off x="853" y="0"/>
          <a:ext cx="3457633" cy="368940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155700">
            <a:lnSpc>
              <a:spcPct val="90000"/>
            </a:lnSpc>
            <a:spcBef>
              <a:spcPct val="0"/>
            </a:spcBef>
            <a:spcAft>
              <a:spcPct val="35000"/>
            </a:spcAft>
            <a:buNone/>
          </a:pPr>
          <a:r>
            <a:rPr lang="en-AU" sz="2600" kern="1200"/>
            <a:t>Play the issue, not the person.</a:t>
          </a:r>
          <a:endParaRPr lang="en-US" sz="2600" kern="1200"/>
        </a:p>
      </dsp:txBody>
      <dsp:txXfrm>
        <a:off x="853" y="1475762"/>
        <a:ext cx="3457633" cy="2213643"/>
      </dsp:txXfrm>
    </dsp:sp>
    <dsp:sp modelId="{D4D331F2-38B0-4E96-9935-B14822C16BCC}">
      <dsp:nvSpPr>
        <dsp:cNvPr id="0" name=""/>
        <dsp:cNvSpPr/>
      </dsp:nvSpPr>
      <dsp:spPr>
        <a:xfrm>
          <a:off x="853" y="0"/>
          <a:ext cx="3457633" cy="14757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3" y="0"/>
        <a:ext cx="3457633" cy="1475762"/>
      </dsp:txXfrm>
    </dsp:sp>
    <dsp:sp modelId="{E12E3C72-AD86-41C5-9893-EBF9628C1731}">
      <dsp:nvSpPr>
        <dsp:cNvPr id="0" name=""/>
        <dsp:cNvSpPr/>
      </dsp:nvSpPr>
      <dsp:spPr>
        <a:xfrm>
          <a:off x="3735097" y="0"/>
          <a:ext cx="3457633" cy="3689405"/>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155700">
            <a:lnSpc>
              <a:spcPct val="90000"/>
            </a:lnSpc>
            <a:spcBef>
              <a:spcPct val="0"/>
            </a:spcBef>
            <a:spcAft>
              <a:spcPct val="35000"/>
            </a:spcAft>
            <a:buNone/>
          </a:pPr>
          <a:r>
            <a:rPr lang="en-AU" sz="2600" kern="1200"/>
            <a:t>Have a key message and get it out there.</a:t>
          </a:r>
          <a:endParaRPr lang="en-US" sz="2600" kern="1200"/>
        </a:p>
      </dsp:txBody>
      <dsp:txXfrm>
        <a:off x="3735097" y="1475762"/>
        <a:ext cx="3457633" cy="2213643"/>
      </dsp:txXfrm>
    </dsp:sp>
    <dsp:sp modelId="{85004D7D-7D3D-4CDA-A3E7-52AC45CC4809}">
      <dsp:nvSpPr>
        <dsp:cNvPr id="0" name=""/>
        <dsp:cNvSpPr/>
      </dsp:nvSpPr>
      <dsp:spPr>
        <a:xfrm>
          <a:off x="3735097" y="0"/>
          <a:ext cx="3457633" cy="14757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35097" y="0"/>
        <a:ext cx="3457633" cy="1475762"/>
      </dsp:txXfrm>
    </dsp:sp>
    <dsp:sp modelId="{FD83061C-C14D-4C93-A1E9-035D2A10ED24}">
      <dsp:nvSpPr>
        <dsp:cNvPr id="0" name=""/>
        <dsp:cNvSpPr/>
      </dsp:nvSpPr>
      <dsp:spPr>
        <a:xfrm>
          <a:off x="7469341" y="0"/>
          <a:ext cx="3457633" cy="3689405"/>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155700">
            <a:lnSpc>
              <a:spcPct val="90000"/>
            </a:lnSpc>
            <a:spcBef>
              <a:spcPct val="0"/>
            </a:spcBef>
            <a:spcAft>
              <a:spcPct val="35000"/>
            </a:spcAft>
            <a:buNone/>
          </a:pPr>
          <a:r>
            <a:rPr lang="en-AU" sz="2600" kern="1200"/>
            <a:t>Don’t promise things LG’s don’t manage or can’t deliver in case you get in.</a:t>
          </a:r>
          <a:endParaRPr lang="en-US" sz="2600" kern="1200"/>
        </a:p>
      </dsp:txBody>
      <dsp:txXfrm>
        <a:off x="7469341" y="1475762"/>
        <a:ext cx="3457633" cy="2213643"/>
      </dsp:txXfrm>
    </dsp:sp>
    <dsp:sp modelId="{C56416AF-7827-47E4-B2EC-DE8CE2F972EB}">
      <dsp:nvSpPr>
        <dsp:cNvPr id="0" name=""/>
        <dsp:cNvSpPr/>
      </dsp:nvSpPr>
      <dsp:spPr>
        <a:xfrm>
          <a:off x="7469341" y="0"/>
          <a:ext cx="3457633" cy="14757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9341" y="0"/>
        <a:ext cx="3457633" cy="14757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6E639B0B-96BE-47F9-9478-BB3C460E2CF4}" type="datetimeFigureOut">
              <a:rPr lang="en-AU" smtClean="0"/>
              <a:t>23/08/2023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F4F8093-A40C-46DB-A2FC-5A64EC474891}" type="slidenum">
              <a:rPr lang="en-AU" smtClean="0"/>
              <a:t>‹#›</a:t>
            </a:fld>
            <a:endParaRPr lang="en-AU"/>
          </a:p>
        </p:txBody>
      </p:sp>
    </p:spTree>
    <p:extLst>
      <p:ext uri="{BB962C8B-B14F-4D97-AF65-F5344CB8AC3E}">
        <p14:creationId xmlns:p14="http://schemas.microsoft.com/office/powerpoint/2010/main" val="261885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E639B0B-96BE-47F9-9478-BB3C460E2CF4}" type="datetimeFigureOut">
              <a:rPr lang="en-AU" smtClean="0"/>
              <a:t>23/08/2023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F4F8093-A40C-46DB-A2FC-5A64EC474891}" type="slidenum">
              <a:rPr lang="en-AU" smtClean="0"/>
              <a:t>‹#›</a:t>
            </a:fld>
            <a:endParaRPr lang="en-AU"/>
          </a:p>
        </p:txBody>
      </p:sp>
    </p:spTree>
    <p:extLst>
      <p:ext uri="{BB962C8B-B14F-4D97-AF65-F5344CB8AC3E}">
        <p14:creationId xmlns:p14="http://schemas.microsoft.com/office/powerpoint/2010/main" val="404614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E639B0B-96BE-47F9-9478-BB3C460E2CF4}" type="datetimeFigureOut">
              <a:rPr lang="en-AU" smtClean="0"/>
              <a:t>23/08/2023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F4F8093-A40C-46DB-A2FC-5A64EC474891}" type="slidenum">
              <a:rPr lang="en-AU" smtClean="0"/>
              <a:t>‹#›</a:t>
            </a:fld>
            <a:endParaRPr lang="en-AU"/>
          </a:p>
        </p:txBody>
      </p:sp>
    </p:spTree>
    <p:extLst>
      <p:ext uri="{BB962C8B-B14F-4D97-AF65-F5344CB8AC3E}">
        <p14:creationId xmlns:p14="http://schemas.microsoft.com/office/powerpoint/2010/main" val="233612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E639B0B-96BE-47F9-9478-BB3C460E2CF4}" type="datetimeFigureOut">
              <a:rPr lang="en-AU" smtClean="0"/>
              <a:t>23/08/2023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F4F8093-A40C-46DB-A2FC-5A64EC474891}" type="slidenum">
              <a:rPr lang="en-AU" smtClean="0"/>
              <a:t>‹#›</a:t>
            </a:fld>
            <a:endParaRPr lang="en-AU"/>
          </a:p>
        </p:txBody>
      </p:sp>
    </p:spTree>
    <p:extLst>
      <p:ext uri="{BB962C8B-B14F-4D97-AF65-F5344CB8AC3E}">
        <p14:creationId xmlns:p14="http://schemas.microsoft.com/office/powerpoint/2010/main" val="33170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639B0B-96BE-47F9-9478-BB3C460E2CF4}" type="datetimeFigureOut">
              <a:rPr lang="en-AU" smtClean="0"/>
              <a:t>23/08/2023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F4F8093-A40C-46DB-A2FC-5A64EC474891}" type="slidenum">
              <a:rPr lang="en-AU" smtClean="0"/>
              <a:t>‹#›</a:t>
            </a:fld>
            <a:endParaRPr lang="en-AU"/>
          </a:p>
        </p:txBody>
      </p:sp>
    </p:spTree>
    <p:extLst>
      <p:ext uri="{BB962C8B-B14F-4D97-AF65-F5344CB8AC3E}">
        <p14:creationId xmlns:p14="http://schemas.microsoft.com/office/powerpoint/2010/main" val="318688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6E639B0B-96BE-47F9-9478-BB3C460E2CF4}" type="datetimeFigureOut">
              <a:rPr lang="en-AU" smtClean="0"/>
              <a:t>23/08/2023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F4F8093-A40C-46DB-A2FC-5A64EC474891}" type="slidenum">
              <a:rPr lang="en-AU" smtClean="0"/>
              <a:t>‹#›</a:t>
            </a:fld>
            <a:endParaRPr lang="en-AU"/>
          </a:p>
        </p:txBody>
      </p:sp>
    </p:spTree>
    <p:extLst>
      <p:ext uri="{BB962C8B-B14F-4D97-AF65-F5344CB8AC3E}">
        <p14:creationId xmlns:p14="http://schemas.microsoft.com/office/powerpoint/2010/main" val="384759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6E639B0B-96BE-47F9-9478-BB3C460E2CF4}" type="datetimeFigureOut">
              <a:rPr lang="en-AU" smtClean="0"/>
              <a:t>23/08/2023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F4F8093-A40C-46DB-A2FC-5A64EC474891}" type="slidenum">
              <a:rPr lang="en-AU" smtClean="0"/>
              <a:t>‹#›</a:t>
            </a:fld>
            <a:endParaRPr lang="en-AU"/>
          </a:p>
        </p:txBody>
      </p:sp>
    </p:spTree>
    <p:extLst>
      <p:ext uri="{BB962C8B-B14F-4D97-AF65-F5344CB8AC3E}">
        <p14:creationId xmlns:p14="http://schemas.microsoft.com/office/powerpoint/2010/main" val="7352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E639B0B-96BE-47F9-9478-BB3C460E2CF4}" type="datetimeFigureOut">
              <a:rPr lang="en-AU" smtClean="0"/>
              <a:t>23/08/2023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F4F8093-A40C-46DB-A2FC-5A64EC474891}" type="slidenum">
              <a:rPr lang="en-AU" smtClean="0"/>
              <a:t>‹#›</a:t>
            </a:fld>
            <a:endParaRPr lang="en-AU"/>
          </a:p>
        </p:txBody>
      </p:sp>
    </p:spTree>
    <p:extLst>
      <p:ext uri="{BB962C8B-B14F-4D97-AF65-F5344CB8AC3E}">
        <p14:creationId xmlns:p14="http://schemas.microsoft.com/office/powerpoint/2010/main" val="394506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39B0B-96BE-47F9-9478-BB3C460E2CF4}" type="datetimeFigureOut">
              <a:rPr lang="en-AU" smtClean="0"/>
              <a:t>23/08/2023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F4F8093-A40C-46DB-A2FC-5A64EC474891}" type="slidenum">
              <a:rPr lang="en-AU" smtClean="0"/>
              <a:t>‹#›</a:t>
            </a:fld>
            <a:endParaRPr lang="en-AU"/>
          </a:p>
        </p:txBody>
      </p:sp>
    </p:spTree>
    <p:extLst>
      <p:ext uri="{BB962C8B-B14F-4D97-AF65-F5344CB8AC3E}">
        <p14:creationId xmlns:p14="http://schemas.microsoft.com/office/powerpoint/2010/main" val="124678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639B0B-96BE-47F9-9478-BB3C460E2CF4}" type="datetimeFigureOut">
              <a:rPr lang="en-AU" smtClean="0"/>
              <a:t>23/08/2023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F4F8093-A40C-46DB-A2FC-5A64EC474891}" type="slidenum">
              <a:rPr lang="en-AU" smtClean="0"/>
              <a:t>‹#›</a:t>
            </a:fld>
            <a:endParaRPr lang="en-AU"/>
          </a:p>
        </p:txBody>
      </p:sp>
    </p:spTree>
    <p:extLst>
      <p:ext uri="{BB962C8B-B14F-4D97-AF65-F5344CB8AC3E}">
        <p14:creationId xmlns:p14="http://schemas.microsoft.com/office/powerpoint/2010/main" val="140763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639B0B-96BE-47F9-9478-BB3C460E2CF4}" type="datetimeFigureOut">
              <a:rPr lang="en-AU" smtClean="0"/>
              <a:t>23/08/2023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F4F8093-A40C-46DB-A2FC-5A64EC474891}" type="slidenum">
              <a:rPr lang="en-AU" smtClean="0"/>
              <a:t>‹#›</a:t>
            </a:fld>
            <a:endParaRPr lang="en-AU"/>
          </a:p>
        </p:txBody>
      </p:sp>
    </p:spTree>
    <p:extLst>
      <p:ext uri="{BB962C8B-B14F-4D97-AF65-F5344CB8AC3E}">
        <p14:creationId xmlns:p14="http://schemas.microsoft.com/office/powerpoint/2010/main" val="105227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39B0B-96BE-47F9-9478-BB3C460E2CF4}" type="datetimeFigureOut">
              <a:rPr lang="en-AU" smtClean="0"/>
              <a:t>23/08/2023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F8093-A40C-46DB-A2FC-5A64EC474891}" type="slidenum">
              <a:rPr lang="en-AU" smtClean="0"/>
              <a:t>‹#›</a:t>
            </a:fld>
            <a:endParaRPr lang="en-AU"/>
          </a:p>
        </p:txBody>
      </p:sp>
    </p:spTree>
    <p:extLst>
      <p:ext uri="{BB962C8B-B14F-4D97-AF65-F5344CB8AC3E}">
        <p14:creationId xmlns:p14="http://schemas.microsoft.com/office/powerpoint/2010/main" val="133354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elections.wa.gov.au/sites/default/files/content/documents/LG09A-Disclosure_of_gifts.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020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971" t="94" r="-63" b="30104"/>
          <a:stretch/>
        </p:blipFill>
        <p:spPr>
          <a:xfrm>
            <a:off x="0" y="0"/>
            <a:ext cx="12200183" cy="6020311"/>
          </a:xfrm>
          <a:prstGeom prst="rect">
            <a:avLst/>
          </a:prstGeom>
        </p:spPr>
      </p:pic>
      <p:sp>
        <p:nvSpPr>
          <p:cNvPr id="6" name="Title 1"/>
          <p:cNvSpPr txBox="1">
            <a:spLocks/>
          </p:cNvSpPr>
          <p:nvPr/>
        </p:nvSpPr>
        <p:spPr>
          <a:xfrm>
            <a:off x="489120" y="282493"/>
            <a:ext cx="10811194" cy="9273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chemeClr val="bg1"/>
                </a:solidFill>
                <a:latin typeface="Myriad Pro Light" panose="020B0403030403020204" pitchFamily="34" charset="0"/>
              </a:rPr>
              <a:t>Candidate Information Session</a:t>
            </a:r>
          </a:p>
        </p:txBody>
      </p:sp>
      <p:sp>
        <p:nvSpPr>
          <p:cNvPr id="7" name="Subtitle 2"/>
          <p:cNvSpPr txBox="1">
            <a:spLocks/>
          </p:cNvSpPr>
          <p:nvPr/>
        </p:nvSpPr>
        <p:spPr>
          <a:xfrm>
            <a:off x="489119" y="1117807"/>
            <a:ext cx="10811195" cy="65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3200" b="1" dirty="0">
                <a:solidFill>
                  <a:schemeClr val="bg1"/>
                </a:solidFill>
                <a:latin typeface="Myriad Pro Light" panose="020B0403030403020204" pitchFamily="34" charset="0"/>
              </a:rPr>
              <a:t>23 August 2023</a:t>
            </a:r>
          </a:p>
        </p:txBody>
      </p:sp>
    </p:spTree>
    <p:extLst>
      <p:ext uri="{BB962C8B-B14F-4D97-AF65-F5344CB8AC3E}">
        <p14:creationId xmlns:p14="http://schemas.microsoft.com/office/powerpoint/2010/main" val="1858265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Councillors</a:t>
            </a:r>
          </a:p>
        </p:txBody>
      </p:sp>
      <p:sp>
        <p:nvSpPr>
          <p:cNvPr id="3" name="Content Placeholder 2"/>
          <p:cNvSpPr>
            <a:spLocks noGrp="1"/>
          </p:cNvSpPr>
          <p:nvPr>
            <p:ph idx="1"/>
          </p:nvPr>
        </p:nvSpPr>
        <p:spPr>
          <a:xfrm>
            <a:off x="838200" y="1506583"/>
            <a:ext cx="10515600" cy="4670380"/>
          </a:xfrm>
        </p:spPr>
        <p:txBody>
          <a:bodyPr/>
          <a:lstStyle/>
          <a:p>
            <a:pPr marL="0" indent="0">
              <a:buNone/>
            </a:pPr>
            <a:r>
              <a:rPr lang="en-AU" b="1" i="1" dirty="0"/>
              <a:t>The role of councillors is to:</a:t>
            </a:r>
          </a:p>
          <a:p>
            <a:pPr marL="514350" indent="-514350">
              <a:buFont typeface="+mj-lt"/>
              <a:buAutoNum type="arabicPeriod"/>
            </a:pPr>
            <a:r>
              <a:rPr lang="en-AU" dirty="0"/>
              <a:t>Represent the interests of electors, ratepayers and residents of the </a:t>
            </a:r>
            <a:r>
              <a:rPr lang="en-AU" b="1" i="1" dirty="0"/>
              <a:t>district</a:t>
            </a:r>
            <a:r>
              <a:rPr lang="en-AU" dirty="0"/>
              <a:t>;</a:t>
            </a:r>
          </a:p>
          <a:p>
            <a:pPr marL="514350" indent="-514350">
              <a:buFont typeface="+mj-lt"/>
              <a:buAutoNum type="arabicPeriod"/>
            </a:pPr>
            <a:r>
              <a:rPr lang="en-AU" dirty="0"/>
              <a:t>Provide leadership and guidance to the community in the </a:t>
            </a:r>
            <a:r>
              <a:rPr lang="en-AU" b="1" i="1" dirty="0"/>
              <a:t>district</a:t>
            </a:r>
            <a:r>
              <a:rPr lang="en-AU" dirty="0"/>
              <a:t>; </a:t>
            </a:r>
          </a:p>
          <a:p>
            <a:pPr marL="514350" indent="-514350">
              <a:buFont typeface="+mj-lt"/>
              <a:buAutoNum type="arabicPeriod"/>
            </a:pPr>
            <a:r>
              <a:rPr lang="en-AU" dirty="0"/>
              <a:t>Facilitate communication between the community and the council; </a:t>
            </a:r>
          </a:p>
          <a:p>
            <a:pPr marL="514350" indent="-514350">
              <a:buFont typeface="+mj-lt"/>
              <a:buAutoNum type="arabicPeriod"/>
            </a:pPr>
            <a:r>
              <a:rPr lang="en-AU" dirty="0"/>
              <a:t>Participate in the local government’s decision making processes at council and committee meetings; and </a:t>
            </a:r>
          </a:p>
          <a:p>
            <a:pPr marL="514350" indent="-514350">
              <a:buFont typeface="+mj-lt"/>
              <a:buAutoNum type="arabicPeriod"/>
            </a:pPr>
            <a:r>
              <a:rPr lang="en-AU" dirty="0"/>
              <a:t>Perform such other functions as are given to a councillor by the </a:t>
            </a:r>
            <a:r>
              <a:rPr lang="en-AU" i="1" dirty="0"/>
              <a:t>Local Government Act 1995 </a:t>
            </a:r>
            <a:r>
              <a:rPr lang="en-AU" dirty="0"/>
              <a:t>or any other written law.</a:t>
            </a:r>
          </a:p>
          <a:p>
            <a:endParaRPr lang="en-AU" sz="3200" dirty="0"/>
          </a:p>
          <a:p>
            <a:pPr marL="0" indent="0">
              <a:buNone/>
            </a:pPr>
            <a:endParaRPr lang="en-AU" dirty="0"/>
          </a:p>
        </p:txBody>
      </p:sp>
    </p:spTree>
    <p:extLst>
      <p:ext uri="{BB962C8B-B14F-4D97-AF65-F5344CB8AC3E}">
        <p14:creationId xmlns:p14="http://schemas.microsoft.com/office/powerpoint/2010/main" val="349365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8640"/>
          </a:xfrm>
        </p:spPr>
        <p:txBody>
          <a:bodyPr/>
          <a:lstStyle/>
          <a:p>
            <a:r>
              <a:rPr lang="en-AU" dirty="0"/>
              <a:t>Mayor</a:t>
            </a:r>
          </a:p>
        </p:txBody>
      </p:sp>
      <p:sp>
        <p:nvSpPr>
          <p:cNvPr id="3" name="Content Placeholder 2"/>
          <p:cNvSpPr>
            <a:spLocks noGrp="1"/>
          </p:cNvSpPr>
          <p:nvPr>
            <p:ph idx="1"/>
          </p:nvPr>
        </p:nvSpPr>
        <p:spPr>
          <a:xfrm>
            <a:off x="838200" y="1338606"/>
            <a:ext cx="10515600" cy="4838357"/>
          </a:xfrm>
        </p:spPr>
        <p:txBody>
          <a:bodyPr>
            <a:normAutofit lnSpcReduction="10000"/>
          </a:bodyPr>
          <a:lstStyle/>
          <a:p>
            <a:pPr marL="0" indent="0">
              <a:buNone/>
            </a:pPr>
            <a:r>
              <a:rPr lang="en-AU" b="1" i="1" dirty="0"/>
              <a:t>The role of the mayor is to:</a:t>
            </a:r>
          </a:p>
          <a:p>
            <a:pPr marL="514350" indent="-514350">
              <a:buFont typeface="+mj-lt"/>
              <a:buAutoNum type="arabicPeriod"/>
            </a:pPr>
            <a:r>
              <a:rPr lang="en-AU" dirty="0"/>
              <a:t>Preside at meetings in accordance with the </a:t>
            </a:r>
            <a:r>
              <a:rPr lang="en-AU" i="1" dirty="0"/>
              <a:t>Local Government Act 1995 </a:t>
            </a:r>
            <a:r>
              <a:rPr lang="en-AU" dirty="0"/>
              <a:t>(and Meeting Procedures Local Law);</a:t>
            </a:r>
          </a:p>
          <a:p>
            <a:pPr marL="514350" indent="-514350">
              <a:buFont typeface="+mj-lt"/>
              <a:buAutoNum type="arabicPeriod"/>
            </a:pPr>
            <a:r>
              <a:rPr lang="en-AU" dirty="0"/>
              <a:t>Provide leadership and guidance to the community in the district; </a:t>
            </a:r>
          </a:p>
          <a:p>
            <a:pPr marL="514350" indent="-514350">
              <a:buFont typeface="+mj-lt"/>
              <a:buAutoNum type="arabicPeriod"/>
            </a:pPr>
            <a:r>
              <a:rPr lang="en-AU" dirty="0"/>
              <a:t>Carry out civic and ceremonial duties on behalf of the local government; </a:t>
            </a:r>
          </a:p>
          <a:p>
            <a:pPr marL="514350" indent="-514350">
              <a:buFont typeface="+mj-lt"/>
              <a:buAutoNum type="arabicPeriod"/>
            </a:pPr>
            <a:r>
              <a:rPr lang="en-AU" dirty="0">
                <a:highlight>
                  <a:srgbClr val="FFFF00"/>
                </a:highlight>
              </a:rPr>
              <a:t>Speak on behalf of the local government; </a:t>
            </a:r>
          </a:p>
          <a:p>
            <a:pPr marL="514350" indent="-514350">
              <a:buFont typeface="+mj-lt"/>
              <a:buAutoNum type="arabicPeriod"/>
            </a:pPr>
            <a:r>
              <a:rPr lang="en-AU" dirty="0"/>
              <a:t>Perform such other functions as are given to the mayor by the </a:t>
            </a:r>
            <a:r>
              <a:rPr lang="en-AU" i="1" dirty="0"/>
              <a:t>Local Government Act 1995 </a:t>
            </a:r>
            <a:r>
              <a:rPr lang="en-AU" dirty="0"/>
              <a:t>or any other written law; and </a:t>
            </a:r>
          </a:p>
          <a:p>
            <a:pPr marL="514350" indent="-514350">
              <a:buFont typeface="+mj-lt"/>
              <a:buAutoNum type="arabicPeriod"/>
            </a:pPr>
            <a:r>
              <a:rPr lang="en-AU" dirty="0"/>
              <a:t>Liaise with the CEO on the local government’s affairs and the performance of its functions.</a:t>
            </a:r>
          </a:p>
          <a:p>
            <a:pPr marL="0" indent="0">
              <a:buNone/>
            </a:pPr>
            <a:endParaRPr lang="en-AU" dirty="0"/>
          </a:p>
        </p:txBody>
      </p:sp>
    </p:spTree>
    <p:extLst>
      <p:ext uri="{BB962C8B-B14F-4D97-AF65-F5344CB8AC3E}">
        <p14:creationId xmlns:p14="http://schemas.microsoft.com/office/powerpoint/2010/main" val="120449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36" y="1"/>
            <a:ext cx="10515600" cy="1243584"/>
          </a:xfrm>
        </p:spPr>
        <p:txBody>
          <a:bodyPr>
            <a:normAutofit/>
          </a:bodyPr>
          <a:lstStyle/>
          <a:p>
            <a:pPr algn="ctr"/>
            <a:r>
              <a:rPr lang="en-AU" dirty="0"/>
              <a:t>Local Government Responsibilities:</a:t>
            </a:r>
          </a:p>
        </p:txBody>
      </p:sp>
      <p:sp>
        <p:nvSpPr>
          <p:cNvPr id="3" name="Content Placeholder 2">
            <a:extLst>
              <a:ext uri="{FF2B5EF4-FFF2-40B4-BE49-F238E27FC236}">
                <a16:creationId xmlns:a16="http://schemas.microsoft.com/office/drawing/2014/main" id="{52403509-ED38-5B07-941F-83C46629E876}"/>
              </a:ext>
            </a:extLst>
          </p:cNvPr>
          <p:cNvSpPr>
            <a:spLocks noGrp="1"/>
          </p:cNvSpPr>
          <p:nvPr>
            <p:ph idx="1"/>
          </p:nvPr>
        </p:nvSpPr>
        <p:spPr>
          <a:xfrm>
            <a:off x="838200" y="1338607"/>
            <a:ext cx="10799064" cy="4111218"/>
          </a:xfrm>
        </p:spPr>
        <p:txBody>
          <a:bodyPr>
            <a:normAutofit/>
          </a:bodyPr>
          <a:lstStyle/>
          <a:p>
            <a:pPr marL="514350" indent="-514350">
              <a:buFont typeface="+mj-lt"/>
              <a:buAutoNum type="arabicPeriod"/>
            </a:pPr>
            <a:r>
              <a:rPr lang="en-AU" dirty="0"/>
              <a:t>Roads, Drainage and Park, Sporting and Community infrastructure construction and maintenance.</a:t>
            </a:r>
          </a:p>
          <a:p>
            <a:pPr marL="514350" indent="-514350">
              <a:buFont typeface="+mj-lt"/>
              <a:buAutoNum type="arabicPeriod"/>
            </a:pPr>
            <a:r>
              <a:rPr lang="en-AU" dirty="0"/>
              <a:t>Ranger Services – Dogs, Cats, Parking.</a:t>
            </a:r>
          </a:p>
          <a:p>
            <a:pPr marL="514350" indent="-514350">
              <a:buFont typeface="+mj-lt"/>
              <a:buAutoNum type="arabicPeriod"/>
            </a:pPr>
            <a:r>
              <a:rPr lang="en-AU" dirty="0"/>
              <a:t>Planning and Building Compliance.</a:t>
            </a:r>
          </a:p>
          <a:p>
            <a:pPr marL="514350" indent="-514350">
              <a:buFont typeface="+mj-lt"/>
              <a:buAutoNum type="arabicPeriod"/>
            </a:pPr>
            <a:r>
              <a:rPr lang="en-AU" dirty="0"/>
              <a:t>QEII, QPT, GRAG, Youth Centre.</a:t>
            </a:r>
          </a:p>
          <a:p>
            <a:pPr marL="514350" indent="-514350">
              <a:buFont typeface="+mj-lt"/>
              <a:buAutoNum type="arabicPeriod"/>
            </a:pPr>
            <a:r>
              <a:rPr lang="en-AU" dirty="0"/>
              <a:t>Environmental Health.</a:t>
            </a:r>
          </a:p>
          <a:p>
            <a:pPr marL="514350" indent="-514350">
              <a:buFont typeface="+mj-lt"/>
              <a:buAutoNum type="arabicPeriod"/>
            </a:pPr>
            <a:r>
              <a:rPr lang="en-AU" dirty="0"/>
              <a:t>Waste Services.</a:t>
            </a:r>
          </a:p>
          <a:p>
            <a:pPr marL="514350" indent="-514350">
              <a:buFont typeface="+mj-lt"/>
              <a:buAutoNum type="arabicPeriod"/>
            </a:pPr>
            <a:endParaRPr lang="en-AU" dirty="0"/>
          </a:p>
          <a:p>
            <a:pPr marL="514350" indent="-514350">
              <a:buFont typeface="+mj-lt"/>
              <a:buAutoNum type="arabicPeriod"/>
            </a:pPr>
            <a:endParaRPr lang="en-AU" dirty="0"/>
          </a:p>
          <a:p>
            <a:pPr marL="0" indent="0">
              <a:buNone/>
            </a:pPr>
            <a:endParaRPr lang="en-AU" dirty="0"/>
          </a:p>
        </p:txBody>
      </p:sp>
    </p:spTree>
    <p:extLst>
      <p:ext uri="{BB962C8B-B14F-4D97-AF65-F5344CB8AC3E}">
        <p14:creationId xmlns:p14="http://schemas.microsoft.com/office/powerpoint/2010/main" val="1457112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36" y="1"/>
            <a:ext cx="10515600" cy="1243584"/>
          </a:xfrm>
        </p:spPr>
        <p:txBody>
          <a:bodyPr>
            <a:normAutofit/>
          </a:bodyPr>
          <a:lstStyle/>
          <a:p>
            <a:pPr algn="ctr"/>
            <a:r>
              <a:rPr lang="en-AU" b="1" dirty="0">
                <a:highlight>
                  <a:srgbClr val="FFFF00"/>
                </a:highlight>
              </a:rPr>
              <a:t>NOT </a:t>
            </a:r>
            <a:r>
              <a:rPr lang="en-AU" dirty="0"/>
              <a:t>Local Government Responsibilities:</a:t>
            </a:r>
          </a:p>
        </p:txBody>
      </p:sp>
      <p:sp>
        <p:nvSpPr>
          <p:cNvPr id="3" name="Content Placeholder 2">
            <a:extLst>
              <a:ext uri="{FF2B5EF4-FFF2-40B4-BE49-F238E27FC236}">
                <a16:creationId xmlns:a16="http://schemas.microsoft.com/office/drawing/2014/main" id="{52403509-ED38-5B07-941F-83C46629E876}"/>
              </a:ext>
            </a:extLst>
          </p:cNvPr>
          <p:cNvSpPr>
            <a:spLocks noGrp="1"/>
          </p:cNvSpPr>
          <p:nvPr>
            <p:ph idx="1"/>
          </p:nvPr>
        </p:nvSpPr>
        <p:spPr>
          <a:xfrm>
            <a:off x="838200" y="1030224"/>
            <a:ext cx="10799064" cy="4419601"/>
          </a:xfrm>
        </p:spPr>
        <p:txBody>
          <a:bodyPr>
            <a:normAutofit fontScale="77500" lnSpcReduction="20000"/>
          </a:bodyPr>
          <a:lstStyle/>
          <a:p>
            <a:pPr marL="514350" indent="-514350">
              <a:buFont typeface="+mj-lt"/>
              <a:buAutoNum type="arabicPeriod"/>
            </a:pPr>
            <a:r>
              <a:rPr lang="en-AU" sz="3000" dirty="0"/>
              <a:t>Hospitals.</a:t>
            </a:r>
          </a:p>
          <a:p>
            <a:pPr marL="514350" indent="-514350">
              <a:buFont typeface="+mj-lt"/>
              <a:buAutoNum type="arabicPeriod"/>
            </a:pPr>
            <a:r>
              <a:rPr lang="en-AU" sz="3000" dirty="0"/>
              <a:t>Main Roads.</a:t>
            </a:r>
          </a:p>
          <a:p>
            <a:pPr marL="514350" indent="-514350">
              <a:buFont typeface="+mj-lt"/>
              <a:buAutoNum type="arabicPeriod"/>
            </a:pPr>
            <a:r>
              <a:rPr lang="en-AU" sz="3000" dirty="0"/>
              <a:t>Water and Sewerage Services.</a:t>
            </a:r>
          </a:p>
          <a:p>
            <a:pPr marL="514350" indent="-514350">
              <a:buFont typeface="+mj-lt"/>
              <a:buAutoNum type="arabicPeriod"/>
            </a:pPr>
            <a:r>
              <a:rPr lang="en-AU" sz="3000" dirty="0"/>
              <a:t>Communications (Telephone, </a:t>
            </a:r>
            <a:r>
              <a:rPr lang="en-AU" sz="3000" dirty="0" err="1"/>
              <a:t>WiFi</a:t>
            </a:r>
            <a:r>
              <a:rPr lang="en-AU" sz="3000" dirty="0"/>
              <a:t> etc).</a:t>
            </a:r>
          </a:p>
          <a:p>
            <a:pPr marL="514350" indent="-514350">
              <a:buFont typeface="+mj-lt"/>
              <a:buAutoNum type="arabicPeriod"/>
            </a:pPr>
            <a:r>
              <a:rPr lang="en-AU" sz="3000" dirty="0"/>
              <a:t>Police.</a:t>
            </a:r>
          </a:p>
          <a:p>
            <a:pPr marL="514350" indent="-514350">
              <a:buFont typeface="+mj-lt"/>
              <a:buAutoNum type="arabicPeriod"/>
            </a:pPr>
            <a:r>
              <a:rPr lang="en-AU" sz="3000" dirty="0"/>
              <a:t>Public Housing.</a:t>
            </a:r>
          </a:p>
          <a:p>
            <a:pPr marL="514350" indent="-514350">
              <a:buFont typeface="+mj-lt"/>
              <a:buAutoNum type="arabicPeriod"/>
            </a:pPr>
            <a:r>
              <a:rPr lang="en-AU" sz="3000" dirty="0"/>
              <a:t>Education.</a:t>
            </a:r>
          </a:p>
          <a:p>
            <a:pPr marL="514350" indent="-514350">
              <a:buFont typeface="+mj-lt"/>
              <a:buAutoNum type="arabicPeriod"/>
            </a:pPr>
            <a:r>
              <a:rPr lang="en-AU" sz="3000" dirty="0"/>
              <a:t>The Ocean.</a:t>
            </a:r>
          </a:p>
          <a:p>
            <a:pPr marL="514350" indent="-514350">
              <a:buFont typeface="+mj-lt"/>
              <a:buAutoNum type="arabicPeriod"/>
            </a:pPr>
            <a:r>
              <a:rPr lang="en-AU" sz="3000" dirty="0"/>
              <a:t>The Port.</a:t>
            </a:r>
          </a:p>
          <a:p>
            <a:pPr marL="514350" indent="-514350">
              <a:buFont typeface="+mj-lt"/>
              <a:buAutoNum type="arabicPeriod"/>
            </a:pPr>
            <a:r>
              <a:rPr lang="en-AU" sz="3000" dirty="0"/>
              <a:t>Railways.</a:t>
            </a:r>
          </a:p>
          <a:p>
            <a:pPr marL="0" indent="0">
              <a:buNone/>
            </a:pPr>
            <a:endParaRPr lang="en-AU" dirty="0"/>
          </a:p>
          <a:p>
            <a:pPr marL="0" indent="0">
              <a:buNone/>
            </a:pPr>
            <a:r>
              <a:rPr lang="en-AU" b="1" dirty="0">
                <a:highlight>
                  <a:srgbClr val="FFFF00"/>
                </a:highlight>
              </a:rPr>
              <a:t>ADVOCACY</a:t>
            </a:r>
          </a:p>
          <a:p>
            <a:pPr marL="0" indent="0">
              <a:buNone/>
            </a:pPr>
            <a:endParaRPr lang="en-AU" dirty="0"/>
          </a:p>
        </p:txBody>
      </p:sp>
    </p:spTree>
    <p:extLst>
      <p:ext uri="{BB962C8B-B14F-4D97-AF65-F5344CB8AC3E}">
        <p14:creationId xmlns:p14="http://schemas.microsoft.com/office/powerpoint/2010/main" val="548821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36" y="1"/>
            <a:ext cx="10515600" cy="1243584"/>
          </a:xfrm>
        </p:spPr>
        <p:txBody>
          <a:bodyPr>
            <a:normAutofit/>
          </a:bodyPr>
          <a:lstStyle/>
          <a:p>
            <a:pPr algn="ctr"/>
            <a:r>
              <a:rPr lang="en-AU" dirty="0"/>
              <a:t>Typical Month in the life of a Councillor</a:t>
            </a:r>
          </a:p>
        </p:txBody>
      </p:sp>
      <p:sp>
        <p:nvSpPr>
          <p:cNvPr id="3" name="Content Placeholder 2">
            <a:extLst>
              <a:ext uri="{FF2B5EF4-FFF2-40B4-BE49-F238E27FC236}">
                <a16:creationId xmlns:a16="http://schemas.microsoft.com/office/drawing/2014/main" id="{52403509-ED38-5B07-941F-83C46629E876}"/>
              </a:ext>
            </a:extLst>
          </p:cNvPr>
          <p:cNvSpPr>
            <a:spLocks noGrp="1"/>
          </p:cNvSpPr>
          <p:nvPr>
            <p:ph idx="1"/>
          </p:nvPr>
        </p:nvSpPr>
        <p:spPr>
          <a:xfrm>
            <a:off x="838200" y="1338607"/>
            <a:ext cx="9890760" cy="4111218"/>
          </a:xfrm>
        </p:spPr>
        <p:txBody>
          <a:bodyPr>
            <a:normAutofit/>
          </a:bodyPr>
          <a:lstStyle/>
          <a:p>
            <a:pPr marL="514350" indent="-514350">
              <a:buFont typeface="+mj-lt"/>
              <a:buAutoNum type="arabicPeriod"/>
            </a:pPr>
            <a:r>
              <a:rPr lang="en-AU" b="1" dirty="0"/>
              <a:t>Attend community and Council events: </a:t>
            </a:r>
            <a:r>
              <a:rPr lang="en-AU" dirty="0"/>
              <a:t>(Australia Day, ANZAC Day, Big Sky Festival, HMAS Sydney Memorial Service, Shore Leave, GRAG opening etc </a:t>
            </a:r>
            <a:r>
              <a:rPr lang="en-AU" dirty="0" err="1"/>
              <a:t>etc</a:t>
            </a:r>
            <a:r>
              <a:rPr lang="en-AU" dirty="0"/>
              <a:t>.</a:t>
            </a:r>
          </a:p>
          <a:p>
            <a:pPr marL="514350" indent="-514350">
              <a:buFont typeface="+mj-lt"/>
              <a:buAutoNum type="arabicPeriod"/>
            </a:pPr>
            <a:r>
              <a:rPr lang="en-AU" b="1" dirty="0"/>
              <a:t>Talk to the local community </a:t>
            </a:r>
            <a:r>
              <a:rPr lang="en-AU" dirty="0"/>
              <a:t>(usually you will be at work or shopping), action accordingly.</a:t>
            </a:r>
          </a:p>
          <a:p>
            <a:pPr marL="514350" indent="-514350">
              <a:buFont typeface="+mj-lt"/>
              <a:buAutoNum type="arabicPeriod"/>
            </a:pPr>
            <a:r>
              <a:rPr lang="en-AU" b="1" dirty="0"/>
              <a:t>Receive and read council related emails and Agendas.</a:t>
            </a:r>
          </a:p>
          <a:p>
            <a:pPr lvl="1"/>
            <a:r>
              <a:rPr lang="en-AU" i="1" dirty="0"/>
              <a:t>LOTS OF READING</a:t>
            </a:r>
          </a:p>
          <a:p>
            <a:pPr marL="514350" indent="-514350">
              <a:buFont typeface="+mj-lt"/>
              <a:buAutoNum type="arabicPeriod"/>
            </a:pPr>
            <a:r>
              <a:rPr lang="en-AU" b="1" dirty="0"/>
              <a:t>Attend and participate at Committee meetings, Concept Forum, Agenda Forum and Ordinary Meeting.</a:t>
            </a:r>
          </a:p>
          <a:p>
            <a:pPr marL="514350" indent="-514350">
              <a:buFont typeface="+mj-lt"/>
              <a:buAutoNum type="arabicPeriod"/>
            </a:pPr>
            <a:endParaRPr lang="en-AU" dirty="0"/>
          </a:p>
          <a:p>
            <a:pPr marL="0" indent="0">
              <a:buNone/>
            </a:pPr>
            <a:endParaRPr lang="en-AU" dirty="0"/>
          </a:p>
        </p:txBody>
      </p:sp>
    </p:spTree>
    <p:extLst>
      <p:ext uri="{BB962C8B-B14F-4D97-AF65-F5344CB8AC3E}">
        <p14:creationId xmlns:p14="http://schemas.microsoft.com/office/powerpoint/2010/main" val="1784568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36" y="1"/>
            <a:ext cx="10515600" cy="1243584"/>
          </a:xfrm>
        </p:spPr>
        <p:txBody>
          <a:bodyPr>
            <a:normAutofit/>
          </a:bodyPr>
          <a:lstStyle/>
          <a:p>
            <a:pPr algn="ctr"/>
            <a:r>
              <a:rPr lang="en-AU" b="1" dirty="0"/>
              <a:t>IF ELECTED:</a:t>
            </a:r>
          </a:p>
        </p:txBody>
      </p:sp>
      <p:sp>
        <p:nvSpPr>
          <p:cNvPr id="3" name="Content Placeholder 2">
            <a:extLst>
              <a:ext uri="{FF2B5EF4-FFF2-40B4-BE49-F238E27FC236}">
                <a16:creationId xmlns:a16="http://schemas.microsoft.com/office/drawing/2014/main" id="{52403509-ED38-5B07-941F-83C46629E876}"/>
              </a:ext>
            </a:extLst>
          </p:cNvPr>
          <p:cNvSpPr>
            <a:spLocks noGrp="1"/>
          </p:cNvSpPr>
          <p:nvPr>
            <p:ph idx="1"/>
          </p:nvPr>
        </p:nvSpPr>
        <p:spPr>
          <a:xfrm>
            <a:off x="838200" y="1011936"/>
            <a:ext cx="9890760" cy="4785360"/>
          </a:xfrm>
        </p:spPr>
        <p:txBody>
          <a:bodyPr>
            <a:normAutofit/>
          </a:bodyPr>
          <a:lstStyle/>
          <a:p>
            <a:pPr marL="514350" indent="-514350">
              <a:buFont typeface="+mj-lt"/>
              <a:buAutoNum type="arabicPeriod"/>
            </a:pPr>
            <a:r>
              <a:rPr lang="en-AU" dirty="0"/>
              <a:t>You become a community figure – your contact details are made public.</a:t>
            </a:r>
          </a:p>
          <a:p>
            <a:pPr marL="514350" indent="-514350">
              <a:buFont typeface="+mj-lt"/>
              <a:buAutoNum type="arabicPeriod"/>
            </a:pPr>
            <a:r>
              <a:rPr lang="en-AU" dirty="0"/>
              <a:t>You will need to be able to manage being approached by un-happy residents.</a:t>
            </a:r>
          </a:p>
          <a:p>
            <a:pPr marL="514350" indent="-514350">
              <a:buFont typeface="+mj-lt"/>
              <a:buAutoNum type="arabicPeriod"/>
            </a:pPr>
            <a:r>
              <a:rPr lang="en-AU" dirty="0"/>
              <a:t>You will have reporting requirements to the State Government about your family, and your financial interests.  (Conflicts of Interest) which you must declare.</a:t>
            </a:r>
          </a:p>
          <a:p>
            <a:pPr marL="514350" indent="-514350">
              <a:buFont typeface="+mj-lt"/>
              <a:buAutoNum type="arabicPeriod"/>
            </a:pPr>
            <a:r>
              <a:rPr lang="en-AU" dirty="0"/>
              <a:t>Once the Council vote on a matter and the Council makes a decision, as a councillor, you need to support the decision.</a:t>
            </a:r>
          </a:p>
          <a:p>
            <a:pPr marL="514350" indent="-514350">
              <a:buFont typeface="+mj-lt"/>
              <a:buAutoNum type="arabicPeriod"/>
            </a:pPr>
            <a:endParaRPr lang="en-AU" i="1" dirty="0"/>
          </a:p>
          <a:p>
            <a:pPr marL="0" indent="0">
              <a:buNone/>
            </a:pPr>
            <a:endParaRPr lang="en-AU" dirty="0"/>
          </a:p>
        </p:txBody>
      </p:sp>
    </p:spTree>
    <p:extLst>
      <p:ext uri="{BB962C8B-B14F-4D97-AF65-F5344CB8AC3E}">
        <p14:creationId xmlns:p14="http://schemas.microsoft.com/office/powerpoint/2010/main" val="2044419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Council Meetings</a:t>
            </a:r>
          </a:p>
        </p:txBody>
      </p:sp>
      <p:sp>
        <p:nvSpPr>
          <p:cNvPr id="3" name="Content Placeholder 2"/>
          <p:cNvSpPr>
            <a:spLocks noGrp="1"/>
          </p:cNvSpPr>
          <p:nvPr>
            <p:ph idx="1"/>
          </p:nvPr>
        </p:nvSpPr>
        <p:spPr>
          <a:xfrm>
            <a:off x="838200" y="1506878"/>
            <a:ext cx="4475205" cy="4626837"/>
          </a:xfrm>
        </p:spPr>
        <p:txBody>
          <a:bodyPr>
            <a:normAutofit lnSpcReduction="10000"/>
          </a:bodyPr>
          <a:lstStyle/>
          <a:p>
            <a:pPr marL="0" indent="0">
              <a:buNone/>
            </a:pPr>
            <a:r>
              <a:rPr lang="en-AU" sz="2400" dirty="0"/>
              <a:t>Council’s meeting process is:-</a:t>
            </a:r>
          </a:p>
          <a:p>
            <a:pPr marL="0" indent="0">
              <a:buNone/>
            </a:pPr>
            <a:r>
              <a:rPr lang="en-AU" dirty="0"/>
              <a:t>1</a:t>
            </a:r>
            <a:r>
              <a:rPr lang="en-AU" baseline="30000" dirty="0"/>
              <a:t>st</a:t>
            </a:r>
            <a:r>
              <a:rPr lang="en-AU" dirty="0"/>
              <a:t> Tuesday of the Month: </a:t>
            </a:r>
            <a:br>
              <a:rPr lang="en-AU" dirty="0"/>
            </a:br>
            <a:r>
              <a:rPr lang="en-AU" b="1" i="1" dirty="0"/>
              <a:t>Council Concept Forum</a:t>
            </a:r>
          </a:p>
          <a:p>
            <a:pPr marL="0" indent="0">
              <a:buNone/>
            </a:pPr>
            <a:endParaRPr lang="en-AU" b="1" i="1" dirty="0"/>
          </a:p>
          <a:p>
            <a:pPr marL="0" indent="0">
              <a:buNone/>
            </a:pPr>
            <a:r>
              <a:rPr lang="en-AU" dirty="0"/>
              <a:t>Tuesday before the</a:t>
            </a:r>
          </a:p>
          <a:p>
            <a:pPr marL="0" indent="0">
              <a:buNone/>
            </a:pPr>
            <a:r>
              <a:rPr lang="en-AU" dirty="0"/>
              <a:t>Ordinary Meeting of Council:</a:t>
            </a:r>
            <a:br>
              <a:rPr lang="en-AU" dirty="0"/>
            </a:br>
            <a:r>
              <a:rPr lang="en-AU" b="1" i="1" dirty="0"/>
              <a:t>Council Agenda Forum</a:t>
            </a:r>
          </a:p>
          <a:p>
            <a:pPr marL="0" indent="0">
              <a:buNone/>
            </a:pPr>
            <a:endParaRPr lang="en-AU" b="1" i="1" dirty="0"/>
          </a:p>
          <a:p>
            <a:pPr marL="0" indent="0">
              <a:buNone/>
            </a:pPr>
            <a:r>
              <a:rPr lang="en-AU" dirty="0"/>
              <a:t>Last Tuesday of the Month:</a:t>
            </a:r>
            <a:br>
              <a:rPr lang="en-AU" dirty="0"/>
            </a:br>
            <a:r>
              <a:rPr lang="en-AU" b="1" i="1" dirty="0"/>
              <a:t>Council Meeting</a:t>
            </a:r>
            <a:endParaRPr lang="en-AU" dirty="0"/>
          </a:p>
          <a:p>
            <a:endParaRPr lang="en-AU" dirty="0"/>
          </a:p>
        </p:txBody>
      </p:sp>
      <p:pic>
        <p:nvPicPr>
          <p:cNvPr id="6" name="Picture 5">
            <a:extLst>
              <a:ext uri="{FF2B5EF4-FFF2-40B4-BE49-F238E27FC236}">
                <a16:creationId xmlns:a16="http://schemas.microsoft.com/office/drawing/2014/main" id="{B9383A70-A626-8FF1-27B8-5338C97CD315}"/>
              </a:ext>
            </a:extLst>
          </p:cNvPr>
          <p:cNvPicPr>
            <a:picLocks noChangeAspect="1"/>
          </p:cNvPicPr>
          <p:nvPr/>
        </p:nvPicPr>
        <p:blipFill rotWithShape="1">
          <a:blip r:embed="rId2"/>
          <a:srcRect t="17711"/>
          <a:stretch/>
        </p:blipFill>
        <p:spPr>
          <a:xfrm>
            <a:off x="5366604" y="2043904"/>
            <a:ext cx="6518369" cy="3071356"/>
          </a:xfrm>
          <a:prstGeom prst="rect">
            <a:avLst/>
          </a:prstGeom>
          <a:ln>
            <a:noFill/>
          </a:ln>
          <a:effectLst>
            <a:softEdge rad="112500"/>
          </a:effectLst>
        </p:spPr>
      </p:pic>
    </p:spTree>
    <p:extLst>
      <p:ext uri="{BB962C8B-B14F-4D97-AF65-F5344CB8AC3E}">
        <p14:creationId xmlns:p14="http://schemas.microsoft.com/office/powerpoint/2010/main" val="728882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8332952" y="1838714"/>
            <a:ext cx="3268728" cy="1728000"/>
          </a:xfrm>
          <a:prstGeom prst="rect">
            <a:avLst/>
          </a:prstGeom>
        </p:spPr>
      </p:pic>
      <p:pic>
        <p:nvPicPr>
          <p:cNvPr id="3" name="Picture 2">
            <a:extLst>
              <a:ext uri="{FF2B5EF4-FFF2-40B4-BE49-F238E27FC236}">
                <a16:creationId xmlns:a16="http://schemas.microsoft.com/office/drawing/2014/main" id="{1F710CA8-34DB-0477-ED1F-11C24B75B97B}"/>
              </a:ext>
            </a:extLst>
          </p:cNvPr>
          <p:cNvPicPr>
            <a:picLocks noChangeAspect="1"/>
          </p:cNvPicPr>
          <p:nvPr/>
        </p:nvPicPr>
        <p:blipFill>
          <a:blip r:embed="rId3"/>
          <a:stretch>
            <a:fillRect/>
          </a:stretch>
        </p:blipFill>
        <p:spPr>
          <a:xfrm>
            <a:off x="1052083" y="472939"/>
            <a:ext cx="7280869" cy="5137000"/>
          </a:xfrm>
          <a:prstGeom prst="rect">
            <a:avLst/>
          </a:prstGeom>
        </p:spPr>
      </p:pic>
    </p:spTree>
    <p:extLst>
      <p:ext uri="{BB962C8B-B14F-4D97-AF65-F5344CB8AC3E}">
        <p14:creationId xmlns:p14="http://schemas.microsoft.com/office/powerpoint/2010/main" val="141073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6645" y="41243"/>
            <a:ext cx="10515600" cy="1325563"/>
          </a:xfrm>
        </p:spPr>
        <p:txBody>
          <a:bodyPr/>
          <a:lstStyle/>
          <a:p>
            <a:r>
              <a:rPr lang="en-AU" dirty="0"/>
              <a:t>Meetings are livestreamed and recorded</a:t>
            </a:r>
          </a:p>
        </p:txBody>
      </p:sp>
      <p:pic>
        <p:nvPicPr>
          <p:cNvPr id="14" name="Picture 13">
            <a:extLst>
              <a:ext uri="{FF2B5EF4-FFF2-40B4-BE49-F238E27FC236}">
                <a16:creationId xmlns:a16="http://schemas.microsoft.com/office/drawing/2014/main" id="{D484E5C1-E7D4-FC46-3A7E-8298E3FECF2B}"/>
              </a:ext>
            </a:extLst>
          </p:cNvPr>
          <p:cNvPicPr>
            <a:picLocks noChangeAspect="1"/>
          </p:cNvPicPr>
          <p:nvPr/>
        </p:nvPicPr>
        <p:blipFill>
          <a:blip r:embed="rId2"/>
          <a:stretch>
            <a:fillRect/>
          </a:stretch>
        </p:blipFill>
        <p:spPr>
          <a:xfrm>
            <a:off x="1645379" y="1160915"/>
            <a:ext cx="8198615" cy="4653448"/>
          </a:xfrm>
          <a:prstGeom prst="rect">
            <a:avLst/>
          </a:prstGeom>
        </p:spPr>
      </p:pic>
    </p:spTree>
    <p:extLst>
      <p:ext uri="{BB962C8B-B14F-4D97-AF65-F5344CB8AC3E}">
        <p14:creationId xmlns:p14="http://schemas.microsoft.com/office/powerpoint/2010/main" val="2277705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365" y="1194746"/>
            <a:ext cx="10515600" cy="3379561"/>
          </a:xfrm>
        </p:spPr>
        <p:txBody>
          <a:bodyPr/>
          <a:lstStyle/>
          <a:p>
            <a:pPr algn="ctr"/>
            <a:r>
              <a:rPr lang="en-AU" dirty="0"/>
              <a:t>Key Infrastructure Projects</a:t>
            </a:r>
          </a:p>
        </p:txBody>
      </p:sp>
    </p:spTree>
    <p:extLst>
      <p:ext uri="{BB962C8B-B14F-4D97-AF65-F5344CB8AC3E}">
        <p14:creationId xmlns:p14="http://schemas.microsoft.com/office/powerpoint/2010/main" val="294097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124" y="1196887"/>
            <a:ext cx="10811194" cy="4612848"/>
          </a:xfrm>
        </p:spPr>
        <p:txBody>
          <a:bodyPr>
            <a:normAutofit fontScale="90000"/>
          </a:bodyPr>
          <a:lstStyle/>
          <a:p>
            <a:pPr algn="l"/>
            <a:br>
              <a:rPr lang="en-AU" sz="4400" dirty="0">
                <a:solidFill>
                  <a:srgbClr val="007E8D"/>
                </a:solidFill>
                <a:latin typeface="Myriad Pro Light" panose="020B0403030403020204" pitchFamily="34" charset="0"/>
              </a:rPr>
            </a:br>
            <a:r>
              <a:rPr lang="en-AU" sz="4400" dirty="0">
                <a:solidFill>
                  <a:srgbClr val="007E8D"/>
                </a:solidFill>
                <a:latin typeface="Myriad Pro Light" panose="020B0403030403020204" pitchFamily="34" charset="0"/>
              </a:rPr>
              <a:t>Presentation by:</a:t>
            </a:r>
            <a:br>
              <a:rPr lang="en-AU" sz="4400" dirty="0">
                <a:solidFill>
                  <a:srgbClr val="007E8D"/>
                </a:solidFill>
                <a:latin typeface="Myriad Pro Light" panose="020B0403030403020204" pitchFamily="34" charset="0"/>
              </a:rPr>
            </a:br>
            <a:br>
              <a:rPr lang="en-AU" sz="4400" dirty="0">
                <a:solidFill>
                  <a:srgbClr val="007E8D"/>
                </a:solidFill>
                <a:latin typeface="Myriad Pro Light" panose="020B0403030403020204" pitchFamily="34" charset="0"/>
              </a:rPr>
            </a:br>
            <a:r>
              <a:rPr lang="en-AU" sz="4400" dirty="0">
                <a:solidFill>
                  <a:srgbClr val="007E8D"/>
                </a:solidFill>
                <a:latin typeface="Myriad Pro Light" panose="020B0403030403020204" pitchFamily="34" charset="0"/>
              </a:rPr>
              <a:t>Ross McKim- CEO of City of Greater Geraldton</a:t>
            </a:r>
            <a:br>
              <a:rPr lang="en-AU" sz="4400" dirty="0">
                <a:solidFill>
                  <a:srgbClr val="007E8D"/>
                </a:solidFill>
                <a:latin typeface="Myriad Pro Light" panose="020B0403030403020204" pitchFamily="34" charset="0"/>
              </a:rPr>
            </a:br>
            <a:br>
              <a:rPr lang="en-AU" sz="4400" dirty="0">
                <a:solidFill>
                  <a:srgbClr val="007E8D"/>
                </a:solidFill>
                <a:latin typeface="Myriad Pro Light" panose="020B0403030403020204" pitchFamily="34" charset="0"/>
              </a:rPr>
            </a:br>
            <a:r>
              <a:rPr lang="en-AU" sz="4400" i="1" dirty="0">
                <a:solidFill>
                  <a:srgbClr val="007E8D"/>
                </a:solidFill>
                <a:latin typeface="Myriad Pro Light" panose="020B0403030403020204" pitchFamily="34" charset="0"/>
              </a:rPr>
              <a:t>Apologies from: </a:t>
            </a:r>
            <a:br>
              <a:rPr lang="en-AU" sz="4400" i="1" dirty="0">
                <a:solidFill>
                  <a:srgbClr val="007E8D"/>
                </a:solidFill>
                <a:latin typeface="Myriad Pro Light" panose="020B0403030403020204" pitchFamily="34" charset="0"/>
              </a:rPr>
            </a:br>
            <a:r>
              <a:rPr lang="en-AU" sz="4400" dirty="0">
                <a:solidFill>
                  <a:srgbClr val="007E8D"/>
                </a:solidFill>
                <a:latin typeface="Myriad Pro Light" panose="020B0403030403020204" pitchFamily="34" charset="0"/>
              </a:rPr>
              <a:t>Michelle Harvey – WA Electoral Commission</a:t>
            </a:r>
            <a:br>
              <a:rPr lang="en-AU" sz="4400" dirty="0">
                <a:solidFill>
                  <a:srgbClr val="007E8D"/>
                </a:solidFill>
                <a:latin typeface="Myriad Pro Light" panose="020B0403030403020204" pitchFamily="34" charset="0"/>
              </a:rPr>
            </a:br>
            <a:br>
              <a:rPr lang="en-AU" sz="4400" dirty="0">
                <a:solidFill>
                  <a:srgbClr val="007E8D"/>
                </a:solidFill>
                <a:latin typeface="Myriad Pro Light" panose="020B0403030403020204" pitchFamily="34" charset="0"/>
              </a:rPr>
            </a:br>
            <a:r>
              <a:rPr lang="en-AU" sz="4400" dirty="0">
                <a:solidFill>
                  <a:srgbClr val="007E8D"/>
                </a:solidFill>
                <a:latin typeface="Myriad Pro Light" panose="020B0403030403020204" pitchFamily="34" charset="0"/>
              </a:rPr>
              <a:t>Councillor Steve Cooper</a:t>
            </a:r>
            <a:br>
              <a:rPr lang="en-AU" sz="4400" dirty="0">
                <a:solidFill>
                  <a:srgbClr val="007E8D"/>
                </a:solidFill>
                <a:latin typeface="Myriad Pro Light" panose="020B0403030403020204" pitchFamily="34" charset="0"/>
              </a:rPr>
            </a:br>
            <a:endParaRPr lang="en-AU" sz="4400" dirty="0">
              <a:solidFill>
                <a:srgbClr val="007E8D"/>
              </a:solidFill>
              <a:latin typeface="Myriad Pro Light" panose="020B0403030403020204" pitchFamily="34" charset="0"/>
            </a:endParaRPr>
          </a:p>
        </p:txBody>
      </p:sp>
    </p:spTree>
    <p:extLst>
      <p:ext uri="{BB962C8B-B14F-4D97-AF65-F5344CB8AC3E}">
        <p14:creationId xmlns:p14="http://schemas.microsoft.com/office/powerpoint/2010/main" val="1125972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Aquarena Outdoor Pool</a:t>
            </a:r>
            <a:endParaRPr lang="en-AU" dirty="0">
              <a:solidFill>
                <a:srgbClr val="FF0000"/>
              </a:solidFill>
            </a:endParaRPr>
          </a:p>
        </p:txBody>
      </p:sp>
      <p:sp>
        <p:nvSpPr>
          <p:cNvPr id="7" name="TextBox 6">
            <a:extLst>
              <a:ext uri="{FF2B5EF4-FFF2-40B4-BE49-F238E27FC236}">
                <a16:creationId xmlns:a16="http://schemas.microsoft.com/office/drawing/2014/main" id="{4C5A877E-FB7B-BCDF-648A-D981D8F9C24B}"/>
              </a:ext>
            </a:extLst>
          </p:cNvPr>
          <p:cNvSpPr txBox="1"/>
          <p:nvPr/>
        </p:nvSpPr>
        <p:spPr>
          <a:xfrm>
            <a:off x="5333518" y="1579747"/>
            <a:ext cx="6097464" cy="4247317"/>
          </a:xfrm>
          <a:prstGeom prst="rect">
            <a:avLst/>
          </a:prstGeom>
          <a:noFill/>
        </p:spPr>
        <p:txBody>
          <a:bodyPr wrap="square">
            <a:spAutoFit/>
          </a:bodyPr>
          <a:lstStyle>
            <a:defPPr>
              <a:defRPr lang="en-US"/>
            </a:defPPr>
            <a:lvl1pPr>
              <a:defRPr b="0" i="0">
                <a:solidFill>
                  <a:srgbClr val="333333"/>
                </a:solidFill>
                <a:effectLst/>
              </a:defRPr>
            </a:lvl1pPr>
          </a:lstStyle>
          <a:p>
            <a:r>
              <a:rPr lang="en-AU" dirty="0"/>
              <a:t>The outdoor pool upgrade is being undertaken by Cooper &amp; Oxley, a commercial construction company experienced in the specialised field of aquatic facility construction and refurbishment. They have engaged Commercial Aquatics Australia, one of the largest and most experienced specialist aquatic facility contractors in Australia, as their project partners.</a:t>
            </a:r>
          </a:p>
          <a:p>
            <a:endParaRPr lang="en-AU" dirty="0"/>
          </a:p>
          <a:p>
            <a:r>
              <a:rPr lang="en-AU" dirty="0"/>
              <a:t>The $6.1 million project is joint funded with the State Government’s Community Sporting and Recreation Facilities Fund contributing $750,000 towards the works.</a:t>
            </a:r>
          </a:p>
          <a:p>
            <a:endParaRPr lang="en-AU" dirty="0"/>
          </a:p>
          <a:p>
            <a:r>
              <a:rPr lang="en-AU" dirty="0"/>
              <a:t>The estimated date of completion of works is September 2023</a:t>
            </a:r>
          </a:p>
          <a:p>
            <a:br>
              <a:rPr lang="en-AU" dirty="0"/>
            </a:br>
            <a:endParaRPr lang="en-AU" dirty="0"/>
          </a:p>
        </p:txBody>
      </p:sp>
      <p:pic>
        <p:nvPicPr>
          <p:cNvPr id="9" name="Picture 8">
            <a:extLst>
              <a:ext uri="{FF2B5EF4-FFF2-40B4-BE49-F238E27FC236}">
                <a16:creationId xmlns:a16="http://schemas.microsoft.com/office/drawing/2014/main" id="{566AF9DB-F1F0-8510-B381-CF21DE406C8E}"/>
              </a:ext>
            </a:extLst>
          </p:cNvPr>
          <p:cNvPicPr>
            <a:picLocks noChangeAspect="1"/>
          </p:cNvPicPr>
          <p:nvPr/>
        </p:nvPicPr>
        <p:blipFill>
          <a:blip r:embed="rId2"/>
          <a:stretch>
            <a:fillRect/>
          </a:stretch>
        </p:blipFill>
        <p:spPr>
          <a:xfrm>
            <a:off x="1635429" y="1483664"/>
            <a:ext cx="3219450" cy="4343400"/>
          </a:xfrm>
          <a:prstGeom prst="rect">
            <a:avLst/>
          </a:prstGeom>
        </p:spPr>
      </p:pic>
    </p:spTree>
    <p:extLst>
      <p:ext uri="{BB962C8B-B14F-4D97-AF65-F5344CB8AC3E}">
        <p14:creationId xmlns:p14="http://schemas.microsoft.com/office/powerpoint/2010/main" val="237667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2D27-B1D2-E72F-0E4F-317026ABEEDD}"/>
              </a:ext>
            </a:extLst>
          </p:cNvPr>
          <p:cNvSpPr>
            <a:spLocks noGrp="1"/>
          </p:cNvSpPr>
          <p:nvPr>
            <p:ph type="title"/>
          </p:nvPr>
        </p:nvSpPr>
        <p:spPr>
          <a:xfrm>
            <a:off x="838200" y="365126"/>
            <a:ext cx="10515600" cy="988890"/>
          </a:xfrm>
        </p:spPr>
        <p:txBody>
          <a:bodyPr vert="horz" lIns="91440" tIns="45720" rIns="91440" bIns="45720" rtlCol="0" anchor="ctr">
            <a:normAutofit/>
          </a:bodyPr>
          <a:lstStyle/>
          <a:p>
            <a:pPr algn="ctr"/>
            <a:r>
              <a:rPr lang="en-AU" dirty="0"/>
              <a:t>Meru Waste Facility Transfer Station</a:t>
            </a:r>
            <a:endParaRPr lang="en-AU" dirty="0">
              <a:solidFill>
                <a:srgbClr val="FF0000"/>
              </a:solidFill>
            </a:endParaRPr>
          </a:p>
        </p:txBody>
      </p:sp>
      <p:sp>
        <p:nvSpPr>
          <p:cNvPr id="7" name="TextBox 6">
            <a:extLst>
              <a:ext uri="{FF2B5EF4-FFF2-40B4-BE49-F238E27FC236}">
                <a16:creationId xmlns:a16="http://schemas.microsoft.com/office/drawing/2014/main" id="{CFD1F3EE-6BF9-6770-EA59-E75CED2C025D}"/>
              </a:ext>
            </a:extLst>
          </p:cNvPr>
          <p:cNvSpPr txBox="1"/>
          <p:nvPr/>
        </p:nvSpPr>
        <p:spPr>
          <a:xfrm>
            <a:off x="6881007" y="2006862"/>
            <a:ext cx="4954863" cy="3416320"/>
          </a:xfrm>
          <a:prstGeom prst="rect">
            <a:avLst/>
          </a:prstGeom>
          <a:noFill/>
        </p:spPr>
        <p:txBody>
          <a:bodyPr wrap="square">
            <a:spAutoFit/>
          </a:bodyPr>
          <a:lstStyle>
            <a:defPPr>
              <a:defRPr lang="en-US"/>
            </a:defPPr>
            <a:lvl1pPr>
              <a:defRPr b="0" i="0">
                <a:solidFill>
                  <a:srgbClr val="333333"/>
                </a:solidFill>
                <a:effectLst/>
              </a:defRPr>
            </a:lvl1pPr>
          </a:lstStyle>
          <a:p>
            <a:r>
              <a:rPr lang="en-AU" dirty="0"/>
              <a:t>Construction of the new 20 bay waste transfer station will make it easier for residents to safely separate their waste, which will reduce cross-contamination, and enable more recyclable materials than ever before to be collected and processed for reuse. Reducing waste to landfill also extends the life of the landfill disposal cell.</a:t>
            </a:r>
          </a:p>
          <a:p>
            <a:endParaRPr lang="en-AU" dirty="0"/>
          </a:p>
          <a:p>
            <a:r>
              <a:rPr lang="en-AU" dirty="0"/>
              <a:t>The $7.36 million project is joint funded with the Australian Government’s Building Better Regions Fund contributing $1.13 million and the City the remaining $6.23 million.</a:t>
            </a:r>
          </a:p>
        </p:txBody>
      </p:sp>
      <p:pic>
        <p:nvPicPr>
          <p:cNvPr id="9" name="Picture 8">
            <a:extLst>
              <a:ext uri="{FF2B5EF4-FFF2-40B4-BE49-F238E27FC236}">
                <a16:creationId xmlns:a16="http://schemas.microsoft.com/office/drawing/2014/main" id="{4565056A-77E1-AC82-AB68-DBC8E1C806D3}"/>
              </a:ext>
            </a:extLst>
          </p:cNvPr>
          <p:cNvPicPr>
            <a:picLocks noChangeAspect="1"/>
          </p:cNvPicPr>
          <p:nvPr/>
        </p:nvPicPr>
        <p:blipFill>
          <a:blip r:embed="rId2"/>
          <a:stretch>
            <a:fillRect/>
          </a:stretch>
        </p:blipFill>
        <p:spPr>
          <a:xfrm>
            <a:off x="498232" y="1958542"/>
            <a:ext cx="6194428" cy="3512961"/>
          </a:xfrm>
          <a:prstGeom prst="rect">
            <a:avLst/>
          </a:prstGeom>
        </p:spPr>
      </p:pic>
    </p:spTree>
    <p:extLst>
      <p:ext uri="{BB962C8B-B14F-4D97-AF65-F5344CB8AC3E}">
        <p14:creationId xmlns:p14="http://schemas.microsoft.com/office/powerpoint/2010/main" val="1541347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3BFC-3145-1F56-DCE7-509D5E876E00}"/>
              </a:ext>
            </a:extLst>
          </p:cNvPr>
          <p:cNvSpPr>
            <a:spLocks noGrp="1"/>
          </p:cNvSpPr>
          <p:nvPr>
            <p:ph type="title"/>
          </p:nvPr>
        </p:nvSpPr>
        <p:spPr/>
        <p:txBody>
          <a:bodyPr vert="horz" lIns="91440" tIns="45720" rIns="91440" bIns="45720" rtlCol="0" anchor="ctr">
            <a:normAutofit/>
          </a:bodyPr>
          <a:lstStyle/>
          <a:p>
            <a:pPr algn="ctr"/>
            <a:r>
              <a:rPr lang="en-AU" dirty="0"/>
              <a:t>Spalding Revitalisation Project </a:t>
            </a:r>
            <a:br>
              <a:rPr lang="en-AU" dirty="0"/>
            </a:br>
            <a:endParaRPr lang="en-AU" dirty="0"/>
          </a:p>
        </p:txBody>
      </p:sp>
      <p:sp>
        <p:nvSpPr>
          <p:cNvPr id="4" name="TextBox 3">
            <a:extLst>
              <a:ext uri="{FF2B5EF4-FFF2-40B4-BE49-F238E27FC236}">
                <a16:creationId xmlns:a16="http://schemas.microsoft.com/office/drawing/2014/main" id="{76F1F51A-6BD9-BB50-3A74-EC7797E47ACD}"/>
              </a:ext>
            </a:extLst>
          </p:cNvPr>
          <p:cNvSpPr txBox="1"/>
          <p:nvPr/>
        </p:nvSpPr>
        <p:spPr>
          <a:xfrm>
            <a:off x="6697307" y="1690688"/>
            <a:ext cx="4815147" cy="3416320"/>
          </a:xfrm>
          <a:prstGeom prst="rect">
            <a:avLst/>
          </a:prstGeom>
          <a:noFill/>
        </p:spPr>
        <p:txBody>
          <a:bodyPr wrap="square">
            <a:spAutoFit/>
          </a:bodyPr>
          <a:lstStyle>
            <a:defPPr>
              <a:defRPr lang="en-US"/>
            </a:defPPr>
            <a:lvl1pPr>
              <a:defRPr b="0" i="0">
                <a:solidFill>
                  <a:srgbClr val="333333"/>
                </a:solidFill>
                <a:effectLst/>
              </a:defRPr>
            </a:lvl1pPr>
          </a:lstStyle>
          <a:p>
            <a:endParaRPr lang="en-AU" dirty="0"/>
          </a:p>
          <a:p>
            <a:r>
              <a:rPr lang="en-AU" dirty="0"/>
              <a:t>Construction of the Spalding Revitalisation Project which includes upgrades to the Mitchell Street Community Centre, building new road extensions and upgrading the AMC Park is underway. </a:t>
            </a:r>
          </a:p>
          <a:p>
            <a:endParaRPr lang="en-AU" dirty="0"/>
          </a:p>
          <a:p>
            <a:r>
              <a:rPr lang="en-AU" dirty="0"/>
              <a:t>The $5.2 million project is joint funded with the State Government providing $4.9 million in grant funding and the City contributing the remainder towards the works.  </a:t>
            </a:r>
          </a:p>
          <a:p>
            <a:endParaRPr lang="en-AU" dirty="0"/>
          </a:p>
        </p:txBody>
      </p:sp>
      <p:pic>
        <p:nvPicPr>
          <p:cNvPr id="1026" name="Picture 2" descr="AMC PArk Masterplan">
            <a:extLst>
              <a:ext uri="{FF2B5EF4-FFF2-40B4-BE49-F238E27FC236}">
                <a16:creationId xmlns:a16="http://schemas.microsoft.com/office/drawing/2014/main" id="{B31C49B5-FB9A-B072-D2C7-5EED9CDE08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448" y="1346327"/>
            <a:ext cx="5681518" cy="4004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113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Key Operational Challenge</a:t>
            </a:r>
          </a:p>
        </p:txBody>
      </p:sp>
      <p:sp>
        <p:nvSpPr>
          <p:cNvPr id="3" name="Content Placeholder 2"/>
          <p:cNvSpPr>
            <a:spLocks noGrp="1"/>
          </p:cNvSpPr>
          <p:nvPr>
            <p:ph idx="1"/>
          </p:nvPr>
        </p:nvSpPr>
        <p:spPr>
          <a:xfrm>
            <a:off x="838200" y="1623646"/>
            <a:ext cx="10515600" cy="4553317"/>
          </a:xfrm>
        </p:spPr>
        <p:txBody>
          <a:bodyPr/>
          <a:lstStyle/>
          <a:p>
            <a:pPr marL="358775" indent="-358775"/>
            <a:r>
              <a:rPr lang="en-AU" dirty="0"/>
              <a:t>Keeping Costs Down.</a:t>
            </a:r>
          </a:p>
          <a:p>
            <a:pPr marL="358775" indent="-358775"/>
            <a:r>
              <a:rPr lang="en-AU" dirty="0"/>
              <a:t>Coastal Erosion</a:t>
            </a:r>
          </a:p>
          <a:p>
            <a:pPr marL="358775" indent="-358775"/>
            <a:r>
              <a:rPr lang="en-AU" dirty="0"/>
              <a:t>Waste Management</a:t>
            </a:r>
          </a:p>
          <a:p>
            <a:pPr marL="358775" indent="-358775"/>
            <a:r>
              <a:rPr lang="en-AU" dirty="0"/>
              <a:t>New legislation:</a:t>
            </a:r>
          </a:p>
          <a:p>
            <a:pPr marL="815975" lvl="1" indent="-358775"/>
            <a:r>
              <a:rPr lang="en-AU" dirty="0"/>
              <a:t>Local Government Act Amendment</a:t>
            </a:r>
          </a:p>
          <a:p>
            <a:pPr marL="815975" lvl="1" indent="-358775"/>
            <a:r>
              <a:rPr lang="en-AU" dirty="0"/>
              <a:t>Safety Act</a:t>
            </a:r>
          </a:p>
          <a:p>
            <a:pPr marL="815975" lvl="1" indent="-358775"/>
            <a:r>
              <a:rPr lang="en-AU" dirty="0"/>
              <a:t>Dog Act Amendment</a:t>
            </a:r>
          </a:p>
        </p:txBody>
      </p:sp>
    </p:spTree>
    <p:extLst>
      <p:ext uri="{BB962C8B-B14F-4D97-AF65-F5344CB8AC3E}">
        <p14:creationId xmlns:p14="http://schemas.microsoft.com/office/powerpoint/2010/main" val="1893556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Election Vacancies</a:t>
            </a:r>
          </a:p>
        </p:txBody>
      </p:sp>
      <p:sp>
        <p:nvSpPr>
          <p:cNvPr id="3" name="Content Placeholder 2"/>
          <p:cNvSpPr>
            <a:spLocks noGrp="1"/>
          </p:cNvSpPr>
          <p:nvPr>
            <p:ph idx="1"/>
          </p:nvPr>
        </p:nvSpPr>
        <p:spPr>
          <a:xfrm>
            <a:off x="926123" y="1570648"/>
            <a:ext cx="7020844" cy="4351338"/>
          </a:xfrm>
        </p:spPr>
        <p:txBody>
          <a:bodyPr/>
          <a:lstStyle/>
          <a:p>
            <a:pPr marL="0" indent="0">
              <a:buNone/>
            </a:pPr>
            <a:r>
              <a:rPr lang="en-AU" dirty="0"/>
              <a:t>The City of Greater Geraldton District has a total of five vacancies</a:t>
            </a:r>
          </a:p>
          <a:p>
            <a:pPr marL="0" indent="0">
              <a:buNone/>
            </a:pPr>
            <a:r>
              <a:rPr lang="en-AU" dirty="0"/>
              <a:t>					 </a:t>
            </a:r>
          </a:p>
          <a:p>
            <a:pPr marL="358775" indent="-358775"/>
            <a:r>
              <a:rPr lang="en-AU" dirty="0"/>
              <a:t>1 Mayor – 4-year term expiring in October 2027</a:t>
            </a:r>
          </a:p>
          <a:p>
            <a:pPr marL="358775" indent="-358775"/>
            <a:r>
              <a:rPr lang="en-AU" dirty="0"/>
              <a:t>4 Councillors – 4-year terms expiring in October 2027</a:t>
            </a:r>
          </a:p>
          <a:p>
            <a:pPr marL="0" indent="0" algn="ctr">
              <a:buNone/>
            </a:pPr>
            <a:r>
              <a:rPr lang="en-AU" dirty="0"/>
              <a:t>	 </a:t>
            </a:r>
          </a:p>
        </p:txBody>
      </p:sp>
      <p:pic>
        <p:nvPicPr>
          <p:cNvPr id="4" name="Picture 3">
            <a:extLst>
              <a:ext uri="{FF2B5EF4-FFF2-40B4-BE49-F238E27FC236}">
                <a16:creationId xmlns:a16="http://schemas.microsoft.com/office/drawing/2014/main" id="{9B5AA8C9-9425-1EDF-E132-29B37574A42E}"/>
              </a:ext>
            </a:extLst>
          </p:cNvPr>
          <p:cNvPicPr>
            <a:picLocks noChangeAspect="1"/>
          </p:cNvPicPr>
          <p:nvPr/>
        </p:nvPicPr>
        <p:blipFill>
          <a:blip r:embed="rId2"/>
          <a:stretch>
            <a:fillRect/>
          </a:stretch>
        </p:blipFill>
        <p:spPr>
          <a:xfrm>
            <a:off x="7665813" y="1570648"/>
            <a:ext cx="4428472" cy="3172352"/>
          </a:xfrm>
          <a:prstGeom prst="rect">
            <a:avLst/>
          </a:prstGeom>
        </p:spPr>
      </p:pic>
    </p:spTree>
    <p:extLst>
      <p:ext uri="{BB962C8B-B14F-4D97-AF65-F5344CB8AC3E}">
        <p14:creationId xmlns:p14="http://schemas.microsoft.com/office/powerpoint/2010/main" val="2838463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Election Signage</a:t>
            </a:r>
          </a:p>
        </p:txBody>
      </p:sp>
      <p:sp>
        <p:nvSpPr>
          <p:cNvPr id="3" name="Content Placeholder 2"/>
          <p:cNvSpPr>
            <a:spLocks noGrp="1"/>
          </p:cNvSpPr>
          <p:nvPr>
            <p:ph idx="1"/>
          </p:nvPr>
        </p:nvSpPr>
        <p:spPr/>
        <p:txBody>
          <a:bodyPr/>
          <a:lstStyle/>
          <a:p>
            <a:pPr marL="0" indent="0">
              <a:buNone/>
            </a:pPr>
            <a:r>
              <a:rPr lang="en-AU" u="sng" dirty="0"/>
              <a:t>No Election Signage on council property:</a:t>
            </a:r>
            <a:br>
              <a:rPr lang="en-AU" b="1" u="sng" dirty="0"/>
            </a:br>
            <a:endParaRPr lang="en-AU" b="1" u="sng" dirty="0"/>
          </a:p>
          <a:p>
            <a:pPr marL="358775" indent="-358775"/>
            <a:r>
              <a:rPr lang="en-AU" dirty="0"/>
              <a:t>Council Policy 4.23 Elections Signs.</a:t>
            </a:r>
          </a:p>
          <a:p>
            <a:pPr marL="358775" indent="-358775"/>
            <a:r>
              <a:rPr lang="en-AU" dirty="0"/>
              <a:t>May be interpreted as endorsing a candidate.</a:t>
            </a:r>
          </a:p>
          <a:p>
            <a:pPr marL="358775" indent="-358775"/>
            <a:r>
              <a:rPr lang="en-AU" dirty="0"/>
              <a:t>The City will remove and retain signs until a payment is made to the City for retrieval as per current Fees and Charges. </a:t>
            </a:r>
          </a:p>
          <a:p>
            <a:pPr marL="0" indent="0">
              <a:buNone/>
            </a:pPr>
            <a:endParaRPr lang="en-AU" dirty="0"/>
          </a:p>
        </p:txBody>
      </p:sp>
    </p:spTree>
    <p:extLst>
      <p:ext uri="{BB962C8B-B14F-4D97-AF65-F5344CB8AC3E}">
        <p14:creationId xmlns:p14="http://schemas.microsoft.com/office/powerpoint/2010/main" val="3598911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This Election – Gifts [Promised or Made]</a:t>
            </a:r>
          </a:p>
        </p:txBody>
      </p:sp>
      <p:sp>
        <p:nvSpPr>
          <p:cNvPr id="3" name="Content Placeholder 2"/>
          <p:cNvSpPr>
            <a:spLocks noGrp="1"/>
          </p:cNvSpPr>
          <p:nvPr>
            <p:ph idx="1"/>
          </p:nvPr>
        </p:nvSpPr>
        <p:spPr>
          <a:xfrm>
            <a:off x="838200" y="1500310"/>
            <a:ext cx="8064962" cy="4351338"/>
          </a:xfrm>
        </p:spPr>
        <p:txBody>
          <a:bodyPr>
            <a:normAutofit fontScale="92500" lnSpcReduction="10000"/>
          </a:bodyPr>
          <a:lstStyle/>
          <a:p>
            <a:pPr marL="0" indent="0">
              <a:spcBef>
                <a:spcPts val="1800"/>
              </a:spcBef>
              <a:spcAft>
                <a:spcPts val="1200"/>
              </a:spcAft>
              <a:buNone/>
            </a:pPr>
            <a:r>
              <a:rPr lang="en-AU" sz="1800" i="1" u="sng" dirty="0">
                <a:effectLst/>
                <a:latin typeface="Calibri" panose="020F0502020204030204" pitchFamily="34" charset="0"/>
                <a:ea typeface="Calibri" panose="020F0502020204030204" pitchFamily="34" charset="0"/>
              </a:rPr>
              <a:t>Local Government (Elections) Regulations 1997 </a:t>
            </a:r>
            <a:endParaRPr lang="en-AU" sz="1800" dirty="0">
              <a:effectLst/>
              <a:latin typeface="Calibri" panose="020F0502020204030204" pitchFamily="34" charset="0"/>
              <a:ea typeface="Calibri" panose="020F0502020204030204" pitchFamily="34" charset="0"/>
            </a:endParaRPr>
          </a:p>
          <a:p>
            <a:pPr marL="358775" indent="-358775">
              <a:spcBef>
                <a:spcPts val="1800"/>
              </a:spcBef>
              <a:spcAft>
                <a:spcPts val="1200"/>
              </a:spcAft>
            </a:pPr>
            <a:r>
              <a:rPr lang="en-AU" dirty="0"/>
              <a:t>Must declare Gifts ASAP or penalties apply – 3 Days</a:t>
            </a:r>
          </a:p>
          <a:p>
            <a:pPr marL="358775" indent="-358775">
              <a:spcBef>
                <a:spcPts val="1800"/>
              </a:spcBef>
              <a:spcAft>
                <a:spcPts val="1200"/>
              </a:spcAft>
            </a:pPr>
            <a:r>
              <a:rPr lang="en-AU" dirty="0"/>
              <a:t>Both receiver and donator have to declare the gift.</a:t>
            </a:r>
          </a:p>
          <a:p>
            <a:pPr marL="358775" indent="-358775">
              <a:spcBef>
                <a:spcPts val="1800"/>
              </a:spcBef>
              <a:spcAft>
                <a:spcPts val="1200"/>
              </a:spcAft>
            </a:pPr>
            <a:r>
              <a:rPr lang="en-AU" dirty="0"/>
              <a:t>Really Important!!</a:t>
            </a:r>
          </a:p>
          <a:p>
            <a:pPr marL="358775" indent="-358775">
              <a:spcBef>
                <a:spcPts val="1800"/>
              </a:spcBef>
            </a:pPr>
            <a:r>
              <a:rPr lang="en-AU" dirty="0"/>
              <a:t>Disclosure of Gift Forms (LG 9A) available on the WA Electoral Commission website</a:t>
            </a:r>
          </a:p>
          <a:p>
            <a:pPr marL="0" indent="0">
              <a:buNone/>
            </a:pPr>
            <a:r>
              <a:rPr lang="en-AU" dirty="0">
                <a:hlinkClick r:id="rId2"/>
              </a:rPr>
              <a:t>https://www.elections.wa.gov.au/sites/default/files/content/documents/LG09A-Disclosure_of_gifts.pdf</a:t>
            </a:r>
            <a:endParaRPr lang="en-AU" dirty="0"/>
          </a:p>
        </p:txBody>
      </p:sp>
      <p:pic>
        <p:nvPicPr>
          <p:cNvPr id="4" name="Picture 3"/>
          <p:cNvPicPr>
            <a:picLocks noChangeAspect="1"/>
          </p:cNvPicPr>
          <p:nvPr/>
        </p:nvPicPr>
        <p:blipFill rotWithShape="1">
          <a:blip r:embed="rId3"/>
          <a:srcRect b="4871"/>
          <a:stretch/>
        </p:blipFill>
        <p:spPr>
          <a:xfrm>
            <a:off x="8903162" y="1690688"/>
            <a:ext cx="2901216" cy="3708000"/>
          </a:xfrm>
          <a:prstGeom prst="rect">
            <a:avLst/>
          </a:prstGeom>
        </p:spPr>
      </p:pic>
    </p:spTree>
    <p:extLst>
      <p:ext uri="{BB962C8B-B14F-4D97-AF65-F5344CB8AC3E}">
        <p14:creationId xmlns:p14="http://schemas.microsoft.com/office/powerpoint/2010/main" val="4152549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This Election - Behaviour</a:t>
            </a:r>
            <a:endParaRPr lang="en-AU" dirty="0"/>
          </a:p>
        </p:txBody>
      </p:sp>
      <p:graphicFrame>
        <p:nvGraphicFramePr>
          <p:cNvPr id="19" name="Content Placeholder 2">
            <a:extLst>
              <a:ext uri="{FF2B5EF4-FFF2-40B4-BE49-F238E27FC236}">
                <a16:creationId xmlns:a16="http://schemas.microsoft.com/office/drawing/2014/main" id="{423CEB4F-85D7-116F-D464-66A4366D6517}"/>
              </a:ext>
            </a:extLst>
          </p:cNvPr>
          <p:cNvGraphicFramePr>
            <a:graphicFrameLocks noGrp="1"/>
          </p:cNvGraphicFramePr>
          <p:nvPr>
            <p:ph idx="1"/>
            <p:extLst>
              <p:ext uri="{D42A27DB-BD31-4B8C-83A1-F6EECF244321}">
                <p14:modId xmlns:p14="http://schemas.microsoft.com/office/powerpoint/2010/main" val="1833913912"/>
              </p:ext>
            </p:extLst>
          </p:nvPr>
        </p:nvGraphicFramePr>
        <p:xfrm>
          <a:off x="632085" y="1768081"/>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8721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Code of Conduct for Council Members, Committee Members and </a:t>
            </a:r>
            <a:r>
              <a:rPr lang="en-AU" b="1" dirty="0"/>
              <a:t>Candidates</a:t>
            </a:r>
          </a:p>
        </p:txBody>
      </p:sp>
      <p:pic>
        <p:nvPicPr>
          <p:cNvPr id="8" name="Picture 7">
            <a:extLst>
              <a:ext uri="{FF2B5EF4-FFF2-40B4-BE49-F238E27FC236}">
                <a16:creationId xmlns:a16="http://schemas.microsoft.com/office/drawing/2014/main" id="{0981BE10-B5E7-87E4-7C78-0FC49807C802}"/>
              </a:ext>
            </a:extLst>
          </p:cNvPr>
          <p:cNvPicPr>
            <a:picLocks noChangeAspect="1"/>
          </p:cNvPicPr>
          <p:nvPr/>
        </p:nvPicPr>
        <p:blipFill>
          <a:blip r:embed="rId2"/>
          <a:stretch>
            <a:fillRect/>
          </a:stretch>
        </p:blipFill>
        <p:spPr>
          <a:xfrm>
            <a:off x="5510230" y="1825625"/>
            <a:ext cx="6245213" cy="3562809"/>
          </a:xfrm>
          <a:prstGeom prst="rect">
            <a:avLst/>
          </a:prstGeom>
        </p:spPr>
      </p:pic>
      <p:pic>
        <p:nvPicPr>
          <p:cNvPr id="10" name="Picture 9">
            <a:extLst>
              <a:ext uri="{FF2B5EF4-FFF2-40B4-BE49-F238E27FC236}">
                <a16:creationId xmlns:a16="http://schemas.microsoft.com/office/drawing/2014/main" id="{38F00B55-6817-148C-E3C2-317CFC56B7BA}"/>
              </a:ext>
            </a:extLst>
          </p:cNvPr>
          <p:cNvPicPr>
            <a:picLocks noChangeAspect="1"/>
          </p:cNvPicPr>
          <p:nvPr/>
        </p:nvPicPr>
        <p:blipFill>
          <a:blip r:embed="rId3"/>
          <a:stretch>
            <a:fillRect/>
          </a:stretch>
        </p:blipFill>
        <p:spPr>
          <a:xfrm>
            <a:off x="1080654" y="1825625"/>
            <a:ext cx="3004389" cy="4157544"/>
          </a:xfrm>
          <a:prstGeom prst="rect">
            <a:avLst/>
          </a:prstGeom>
        </p:spPr>
      </p:pic>
    </p:spTree>
    <p:extLst>
      <p:ext uri="{BB962C8B-B14F-4D97-AF65-F5344CB8AC3E}">
        <p14:creationId xmlns:p14="http://schemas.microsoft.com/office/powerpoint/2010/main" val="360215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89755"/>
          </a:xfrm>
        </p:spPr>
        <p:txBody>
          <a:bodyPr/>
          <a:lstStyle/>
          <a:p>
            <a:r>
              <a:rPr lang="en-AU" dirty="0"/>
              <a:t>Thank you</a:t>
            </a:r>
            <a:br>
              <a:rPr lang="en-AU" dirty="0"/>
            </a:br>
            <a:br>
              <a:rPr lang="en-AU" dirty="0"/>
            </a:br>
            <a:r>
              <a:rPr lang="en-AU" dirty="0"/>
              <a:t>Any Questions ?</a:t>
            </a:r>
          </a:p>
        </p:txBody>
      </p:sp>
    </p:spTree>
    <p:extLst>
      <p:ext uri="{BB962C8B-B14F-4D97-AF65-F5344CB8AC3E}">
        <p14:creationId xmlns:p14="http://schemas.microsoft.com/office/powerpoint/2010/main" val="420191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55" y="-76936"/>
            <a:ext cx="10515600" cy="1325563"/>
          </a:xfrm>
        </p:spPr>
        <p:txBody>
          <a:bodyPr/>
          <a:lstStyle/>
          <a:p>
            <a:pPr algn="ctr"/>
            <a:r>
              <a:rPr lang="en-AU" dirty="0"/>
              <a:t>Greater Geraldton</a:t>
            </a:r>
          </a:p>
        </p:txBody>
      </p:sp>
      <p:pic>
        <p:nvPicPr>
          <p:cNvPr id="6" name="Content Placeholder 5"/>
          <p:cNvPicPr>
            <a:picLocks noGrp="1" noChangeAspect="1"/>
          </p:cNvPicPr>
          <p:nvPr>
            <p:ph idx="1"/>
          </p:nvPr>
        </p:nvPicPr>
        <p:blipFill>
          <a:blip r:embed="rId2"/>
          <a:stretch>
            <a:fillRect/>
          </a:stretch>
        </p:blipFill>
        <p:spPr>
          <a:xfrm>
            <a:off x="3229574" y="1690688"/>
            <a:ext cx="5996801" cy="4351338"/>
          </a:xfrm>
          <a:prstGeom prst="rect">
            <a:avLst/>
          </a:prstGeom>
        </p:spPr>
      </p:pic>
      <p:pic>
        <p:nvPicPr>
          <p:cNvPr id="7" name="Picture 6"/>
          <p:cNvPicPr>
            <a:picLocks noChangeAspect="1"/>
          </p:cNvPicPr>
          <p:nvPr/>
        </p:nvPicPr>
        <p:blipFill>
          <a:blip r:embed="rId3"/>
          <a:stretch>
            <a:fillRect/>
          </a:stretch>
        </p:blipFill>
        <p:spPr>
          <a:xfrm>
            <a:off x="971600" y="1065229"/>
            <a:ext cx="3096344" cy="2663307"/>
          </a:xfrm>
          <a:prstGeom prst="rect">
            <a:avLst/>
          </a:prstGeom>
          <a:ln w="38100">
            <a:solidFill>
              <a:schemeClr val="tx2">
                <a:lumMod val="75000"/>
              </a:schemeClr>
            </a:solidFill>
          </a:ln>
        </p:spPr>
      </p:pic>
      <p:sp>
        <p:nvSpPr>
          <p:cNvPr id="10" name="Rectangle 9"/>
          <p:cNvSpPr/>
          <p:nvPr/>
        </p:nvSpPr>
        <p:spPr>
          <a:xfrm>
            <a:off x="3357791" y="4034194"/>
            <a:ext cx="2232248" cy="2039809"/>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5037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What is the Local Government?</a:t>
            </a:r>
            <a:endParaRPr lang="en-AU" dirty="0"/>
          </a:p>
        </p:txBody>
      </p:sp>
      <p:graphicFrame>
        <p:nvGraphicFramePr>
          <p:cNvPr id="7" name="Content Placeholder 2">
            <a:extLst>
              <a:ext uri="{FF2B5EF4-FFF2-40B4-BE49-F238E27FC236}">
                <a16:creationId xmlns:a16="http://schemas.microsoft.com/office/drawing/2014/main" id="{7AFBDC3F-B23D-8A04-D8B1-FA1FDCAF842E}"/>
              </a:ext>
            </a:extLst>
          </p:cNvPr>
          <p:cNvGraphicFramePr>
            <a:graphicFrameLocks noGrp="1"/>
          </p:cNvGraphicFramePr>
          <p:nvPr>
            <p:ph idx="1"/>
            <p:extLst>
              <p:ext uri="{D42A27DB-BD31-4B8C-83A1-F6EECF244321}">
                <p14:modId xmlns:p14="http://schemas.microsoft.com/office/powerpoint/2010/main" val="3654745282"/>
              </p:ext>
            </p:extLst>
          </p:nvPr>
        </p:nvGraphicFramePr>
        <p:xfrm>
          <a:off x="533400" y="1788094"/>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382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455"/>
            <a:ext cx="10515600" cy="1325563"/>
          </a:xfrm>
        </p:spPr>
        <p:txBody>
          <a:bodyPr/>
          <a:lstStyle/>
          <a:p>
            <a:r>
              <a:rPr lang="en-AU" dirty="0"/>
              <a:t>What is a Local Government?</a:t>
            </a:r>
          </a:p>
        </p:txBody>
      </p:sp>
      <p:graphicFrame>
        <p:nvGraphicFramePr>
          <p:cNvPr id="7" name="Content Placeholder 2">
            <a:extLst>
              <a:ext uri="{FF2B5EF4-FFF2-40B4-BE49-F238E27FC236}">
                <a16:creationId xmlns:a16="http://schemas.microsoft.com/office/drawing/2014/main" id="{AF1B929F-B0D6-F821-90F3-6BF631730175}"/>
              </a:ext>
            </a:extLst>
          </p:cNvPr>
          <p:cNvGraphicFramePr>
            <a:graphicFrameLocks noGrp="1"/>
          </p:cNvGraphicFramePr>
          <p:nvPr>
            <p:ph idx="1"/>
            <p:extLst>
              <p:ext uri="{D42A27DB-BD31-4B8C-83A1-F6EECF244321}">
                <p14:modId xmlns:p14="http://schemas.microsoft.com/office/powerpoint/2010/main" val="2638852773"/>
              </p:ext>
            </p:extLst>
          </p:nvPr>
        </p:nvGraphicFramePr>
        <p:xfrm>
          <a:off x="838200" y="958265"/>
          <a:ext cx="10843109"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9684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Elected Council</a:t>
            </a:r>
            <a:endParaRPr lang="en-AU" dirty="0"/>
          </a:p>
        </p:txBody>
      </p:sp>
      <p:sp>
        <p:nvSpPr>
          <p:cNvPr id="6" name="Content Placeholder 2">
            <a:extLst>
              <a:ext uri="{FF2B5EF4-FFF2-40B4-BE49-F238E27FC236}">
                <a16:creationId xmlns:a16="http://schemas.microsoft.com/office/drawing/2014/main" id="{ED042603-A434-6177-E87D-1B5F95DB797F}"/>
              </a:ext>
            </a:extLst>
          </p:cNvPr>
          <p:cNvSpPr>
            <a:spLocks noGrp="1"/>
          </p:cNvSpPr>
          <p:nvPr>
            <p:ph idx="1"/>
          </p:nvPr>
        </p:nvSpPr>
        <p:spPr>
          <a:xfrm>
            <a:off x="838200" y="1690688"/>
            <a:ext cx="6931172" cy="4351338"/>
          </a:xfrm>
        </p:spPr>
        <p:txBody>
          <a:bodyPr>
            <a:normAutofit/>
          </a:bodyPr>
          <a:lstStyle/>
          <a:p>
            <a:pPr marL="0" indent="0">
              <a:buNone/>
            </a:pPr>
            <a:r>
              <a:rPr lang="en-AU" dirty="0"/>
              <a:t>Individual councillors, including the mayor, </a:t>
            </a:r>
            <a:r>
              <a:rPr lang="en-AU" b="1" i="1" dirty="0"/>
              <a:t>cannot make decisions as individuals</a:t>
            </a:r>
            <a:r>
              <a:rPr lang="en-AU" dirty="0"/>
              <a:t>. </a:t>
            </a:r>
          </a:p>
          <a:p>
            <a:endParaRPr lang="en-AU" dirty="0"/>
          </a:p>
          <a:p>
            <a:pPr marL="0" indent="0">
              <a:buNone/>
            </a:pPr>
            <a:r>
              <a:rPr lang="en-AU" dirty="0"/>
              <a:t>The council itself does not have any delivery or executive functions, but rather relies on the </a:t>
            </a:r>
            <a:r>
              <a:rPr lang="en-AU" b="1" i="1" dirty="0"/>
              <a:t>decisions of the majority </a:t>
            </a:r>
            <a:r>
              <a:rPr lang="en-AU" dirty="0"/>
              <a:t>of the group which provide direction for the Chief Executive Officer to implement.</a:t>
            </a:r>
          </a:p>
          <a:p>
            <a:endParaRPr lang="en-AU" dirty="0"/>
          </a:p>
        </p:txBody>
      </p:sp>
      <p:pic>
        <p:nvPicPr>
          <p:cNvPr id="7" name="Graphic 6" descr="Users">
            <a:extLst>
              <a:ext uri="{FF2B5EF4-FFF2-40B4-BE49-F238E27FC236}">
                <a16:creationId xmlns:a16="http://schemas.microsoft.com/office/drawing/2014/main" id="{2A9925B5-709D-0893-3541-FD2120F94A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44630" y="1610102"/>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Tree>
    <p:extLst>
      <p:ext uri="{BB962C8B-B14F-4D97-AF65-F5344CB8AC3E}">
        <p14:creationId xmlns:p14="http://schemas.microsoft.com/office/powerpoint/2010/main" val="48789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Local Government Act 1995</a:t>
            </a:r>
          </a:p>
        </p:txBody>
      </p:sp>
      <p:sp>
        <p:nvSpPr>
          <p:cNvPr id="3" name="Content Placeholder 2"/>
          <p:cNvSpPr>
            <a:spLocks noGrp="1"/>
          </p:cNvSpPr>
          <p:nvPr>
            <p:ph idx="1"/>
          </p:nvPr>
        </p:nvSpPr>
        <p:spPr>
          <a:xfrm>
            <a:off x="838200" y="1825625"/>
            <a:ext cx="7754738" cy="2209927"/>
          </a:xfrm>
        </p:spPr>
        <p:txBody>
          <a:bodyPr>
            <a:normAutofit/>
          </a:bodyPr>
          <a:lstStyle/>
          <a:p>
            <a:pPr marL="0" indent="0">
              <a:buNone/>
            </a:pPr>
            <a:r>
              <a:rPr lang="en-AU" b="1" i="1" dirty="0"/>
              <a:t>Section 3.1.(1): </a:t>
            </a:r>
          </a:p>
          <a:p>
            <a:pPr marL="0" indent="0">
              <a:buNone/>
            </a:pPr>
            <a:r>
              <a:rPr lang="en-AU" i="1" dirty="0"/>
              <a:t>“The general function of a local government is to provide for the good government of persons in its district.” </a:t>
            </a:r>
            <a:endParaRPr lang="en-AU" sz="3200" i="1" dirty="0"/>
          </a:p>
          <a:p>
            <a:pPr marL="0" indent="0">
              <a:buNone/>
            </a:pPr>
            <a:endParaRPr lang="en-AU" dirty="0"/>
          </a:p>
        </p:txBody>
      </p:sp>
      <p:pic>
        <p:nvPicPr>
          <p:cNvPr id="5" name="Picture 4">
            <a:extLst>
              <a:ext uri="{FF2B5EF4-FFF2-40B4-BE49-F238E27FC236}">
                <a16:creationId xmlns:a16="http://schemas.microsoft.com/office/drawing/2014/main" id="{28626F3E-A8F9-3BE5-179E-285A49F0D1A3}"/>
              </a:ext>
            </a:extLst>
          </p:cNvPr>
          <p:cNvPicPr>
            <a:picLocks noChangeAspect="1"/>
          </p:cNvPicPr>
          <p:nvPr/>
        </p:nvPicPr>
        <p:blipFill>
          <a:blip r:embed="rId2"/>
          <a:stretch>
            <a:fillRect/>
          </a:stretch>
        </p:blipFill>
        <p:spPr>
          <a:xfrm>
            <a:off x="8992227" y="1162635"/>
            <a:ext cx="2239420"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6923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What does that all mean?</a:t>
            </a:r>
            <a:endParaRPr lang="en-AU" dirty="0"/>
          </a:p>
        </p:txBody>
      </p:sp>
      <p:graphicFrame>
        <p:nvGraphicFramePr>
          <p:cNvPr id="26" name="Content Placeholder 2">
            <a:extLst>
              <a:ext uri="{FF2B5EF4-FFF2-40B4-BE49-F238E27FC236}">
                <a16:creationId xmlns:a16="http://schemas.microsoft.com/office/drawing/2014/main" id="{697543E7-0009-D708-BC01-860D4E7F2601}"/>
              </a:ext>
            </a:extLst>
          </p:cNvPr>
          <p:cNvGraphicFramePr>
            <a:graphicFrameLocks/>
          </p:cNvGraphicFramePr>
          <p:nvPr>
            <p:extLst>
              <p:ext uri="{D42A27DB-BD31-4B8C-83A1-F6EECF244321}">
                <p14:modId xmlns:p14="http://schemas.microsoft.com/office/powerpoint/2010/main" val="3759584187"/>
              </p:ext>
            </p:extLst>
          </p:nvPr>
        </p:nvGraphicFramePr>
        <p:xfrm>
          <a:off x="1579244" y="725347"/>
          <a:ext cx="8445905" cy="560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35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1124310"/>
          </a:xfrm>
        </p:spPr>
        <p:txBody>
          <a:bodyPr>
            <a:normAutofit fontScale="90000"/>
          </a:bodyPr>
          <a:lstStyle/>
          <a:p>
            <a:r>
              <a:rPr lang="en-AU" dirty="0"/>
              <a:t>Greater Geraldton 2031 Strategic Community Plan </a:t>
            </a:r>
          </a:p>
        </p:txBody>
      </p:sp>
      <p:sp>
        <p:nvSpPr>
          <p:cNvPr id="6" name="Content Placeholder 4">
            <a:extLst>
              <a:ext uri="{FF2B5EF4-FFF2-40B4-BE49-F238E27FC236}">
                <a16:creationId xmlns:a16="http://schemas.microsoft.com/office/drawing/2014/main" id="{032E4946-2915-F3F8-02E9-9F30E953A244}"/>
              </a:ext>
            </a:extLst>
          </p:cNvPr>
          <p:cNvSpPr txBox="1">
            <a:spLocks/>
          </p:cNvSpPr>
          <p:nvPr/>
        </p:nvSpPr>
        <p:spPr>
          <a:xfrm>
            <a:off x="838200" y="1622908"/>
            <a:ext cx="6931894" cy="429949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400" b="1" dirty="0"/>
              <a:t>The Greater Geraldton 2031 Strategic Community Plan </a:t>
            </a:r>
            <a:r>
              <a:rPr lang="en-AU" sz="2400" dirty="0"/>
              <a:t>is legislatively required as part of the Integrated Planning and Reporting Framework under the Local Government Act 1995 for the purposes of: </a:t>
            </a:r>
          </a:p>
          <a:p>
            <a:pPr marL="358775" indent="-358775"/>
            <a:r>
              <a:rPr lang="en-AU" sz="2400" dirty="0"/>
              <a:t>Ensuring the community is involved in the setting of a long-term vision;</a:t>
            </a:r>
          </a:p>
          <a:p>
            <a:pPr marL="358775" indent="-358775"/>
            <a:r>
              <a:rPr lang="en-AU" sz="2400" dirty="0"/>
              <a:t>Providing Council with a clear understanding of the community’s well-being, priorities, aspirations, needs and wants; and </a:t>
            </a:r>
          </a:p>
          <a:p>
            <a:pPr marL="358775" indent="-358775"/>
            <a:r>
              <a:rPr lang="en-AU" sz="2400" dirty="0"/>
              <a:t>Guiding the priority setting within the City’s Corporate Business Plan.</a:t>
            </a:r>
          </a:p>
          <a:p>
            <a:endParaRPr lang="en-AU" sz="2400" dirty="0"/>
          </a:p>
        </p:txBody>
      </p:sp>
      <p:pic>
        <p:nvPicPr>
          <p:cNvPr id="11" name="Picture 10">
            <a:extLst>
              <a:ext uri="{FF2B5EF4-FFF2-40B4-BE49-F238E27FC236}">
                <a16:creationId xmlns:a16="http://schemas.microsoft.com/office/drawing/2014/main" id="{21E24CC9-F316-15E4-63FF-08BA519E11A9}"/>
              </a:ext>
            </a:extLst>
          </p:cNvPr>
          <p:cNvPicPr>
            <a:picLocks noChangeAspect="1"/>
          </p:cNvPicPr>
          <p:nvPr/>
        </p:nvPicPr>
        <p:blipFill>
          <a:blip r:embed="rId2"/>
          <a:stretch>
            <a:fillRect/>
          </a:stretch>
        </p:blipFill>
        <p:spPr>
          <a:xfrm>
            <a:off x="7862479" y="1877614"/>
            <a:ext cx="4271118" cy="3009648"/>
          </a:xfrm>
          <a:prstGeom prst="rect">
            <a:avLst/>
          </a:prstGeom>
        </p:spPr>
      </p:pic>
    </p:spTree>
    <p:extLst>
      <p:ext uri="{BB962C8B-B14F-4D97-AF65-F5344CB8AC3E}">
        <p14:creationId xmlns:p14="http://schemas.microsoft.com/office/powerpoint/2010/main" val="1864116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GG Powerpoint" id="{101D6AC2-118F-48BA-AD2E-365E8AB3509F}" vid="{83615E3B-691B-43DE-BBE4-8E40855E4B51}"/>
    </a:ext>
  </a:extLst>
</a:theme>
</file>

<file path=docProps/app.xml><?xml version="1.0" encoding="utf-8"?>
<Properties xmlns="http://schemas.openxmlformats.org/officeDocument/2006/extended-properties" xmlns:vt="http://schemas.openxmlformats.org/officeDocument/2006/docPropsVTypes">
  <Template>City of Greater Geraldton Powerpoint</Template>
  <TotalTime>514</TotalTime>
  <Words>1319</Words>
  <Application>Microsoft Office PowerPoint</Application>
  <PresentationFormat>Widescreen</PresentationFormat>
  <Paragraphs>138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Myriad Pro Light</vt:lpstr>
      <vt:lpstr>Office Theme</vt:lpstr>
      <vt:lpstr>PowerPoint Presentation</vt:lpstr>
      <vt:lpstr> Presentation by:  Ross McKim- CEO of City of Greater Geraldton  Apologies from:  Michelle Harvey – WA Electoral Commission  Councillor Steve Cooper </vt:lpstr>
      <vt:lpstr>Greater Geraldton</vt:lpstr>
      <vt:lpstr>What is the Local Government?</vt:lpstr>
      <vt:lpstr>What is a Local Government?</vt:lpstr>
      <vt:lpstr>Elected Council</vt:lpstr>
      <vt:lpstr>Local Government Act 1995</vt:lpstr>
      <vt:lpstr>What does that all mean?</vt:lpstr>
      <vt:lpstr>Greater Geraldton 2031 Strategic Community Plan </vt:lpstr>
      <vt:lpstr>Councillors</vt:lpstr>
      <vt:lpstr>Mayor</vt:lpstr>
      <vt:lpstr>Local Government Responsibilities:</vt:lpstr>
      <vt:lpstr>NOT Local Government Responsibilities:</vt:lpstr>
      <vt:lpstr>Typical Month in the life of a Councillor</vt:lpstr>
      <vt:lpstr>IF ELECTED:</vt:lpstr>
      <vt:lpstr>Council Meetings</vt:lpstr>
      <vt:lpstr>PowerPoint Presentation</vt:lpstr>
      <vt:lpstr>Meetings are livestreamed and recorded</vt:lpstr>
      <vt:lpstr>Key Infrastructure Projects</vt:lpstr>
      <vt:lpstr>Aquarena Outdoor Pool</vt:lpstr>
      <vt:lpstr>Meru Waste Facility Transfer Station</vt:lpstr>
      <vt:lpstr>Spalding Revitalisation Project  </vt:lpstr>
      <vt:lpstr>Key Operational Challenge</vt:lpstr>
      <vt:lpstr>Election Vacancies</vt:lpstr>
      <vt:lpstr>Election Signage</vt:lpstr>
      <vt:lpstr>This Election – Gifts [Promised or Made]</vt:lpstr>
      <vt:lpstr>This Election - Behaviour</vt:lpstr>
      <vt:lpstr>Code of Conduct for Council Members, Committee Members and Candidates</vt:lpstr>
      <vt:lpstr>Thank you  Any Questions ?</vt:lpstr>
    </vt:vector>
  </TitlesOfParts>
  <Company>CGG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Margot Adam</dc:creator>
  <cp:lastModifiedBy>Sheri Moulds</cp:lastModifiedBy>
  <cp:revision>66</cp:revision>
  <cp:lastPrinted>2023-08-15T07:35:51Z</cp:lastPrinted>
  <dcterms:created xsi:type="dcterms:W3CDTF">2021-08-24T06:29:59Z</dcterms:created>
  <dcterms:modified xsi:type="dcterms:W3CDTF">2023-08-23T07:24:30Z</dcterms:modified>
</cp:coreProperties>
</file>